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4" r:id="rId3"/>
    <p:sldId id="257" r:id="rId4"/>
    <p:sldId id="266" r:id="rId5"/>
    <p:sldId id="260" r:id="rId6"/>
    <p:sldId id="259" r:id="rId7"/>
    <p:sldId id="268" r:id="rId8"/>
    <p:sldId id="269" r:id="rId9"/>
    <p:sldId id="262" r:id="rId10"/>
    <p:sldId id="267" r:id="rId11"/>
    <p:sldId id="271" r:id="rId12"/>
    <p:sldId id="263" r:id="rId13"/>
    <p:sldId id="258" r:id="rId14"/>
    <p:sldId id="270"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15" autoAdjust="0"/>
    <p:restoredTop sz="94653"/>
  </p:normalViewPr>
  <p:slideViewPr>
    <p:cSldViewPr snapToGrid="0">
      <p:cViewPr varScale="1">
        <p:scale>
          <a:sx n="85" d="100"/>
          <a:sy n="85" d="100"/>
        </p:scale>
        <p:origin x="76" y="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FDC30B-1F7F-45A4-A0AD-0475DCA901BA}" type="datetimeFigureOut">
              <a:rPr lang="zh-CN" altLang="en-US" smtClean="0"/>
              <a:t>2025/6/11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5ABB6E-E54E-4BBC-8922-C4C8D2F6BD57}" type="slidenum">
              <a:rPr lang="zh-CN" altLang="en-US" smtClean="0"/>
              <a:t>‹#›</a:t>
            </a:fld>
            <a:endParaRPr lang="zh-CN" altLang="en-US"/>
          </a:p>
        </p:txBody>
      </p:sp>
    </p:spTree>
    <p:extLst>
      <p:ext uri="{BB962C8B-B14F-4D97-AF65-F5344CB8AC3E}">
        <p14:creationId xmlns:p14="http://schemas.microsoft.com/office/powerpoint/2010/main" val="367255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B35ABB6E-E54E-4BBC-8922-C4C8D2F6BD57}" type="slidenum">
              <a:rPr lang="zh-CN" altLang="en-US" smtClean="0"/>
              <a:t>1</a:t>
            </a:fld>
            <a:endParaRPr lang="zh-CN" altLang="en-US"/>
          </a:p>
        </p:txBody>
      </p:sp>
    </p:spTree>
    <p:extLst>
      <p:ext uri="{BB962C8B-B14F-4D97-AF65-F5344CB8AC3E}">
        <p14:creationId xmlns:p14="http://schemas.microsoft.com/office/powerpoint/2010/main" val="2265196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B35ABB6E-E54E-4BBC-8922-C4C8D2F6BD57}" type="slidenum">
              <a:rPr lang="zh-CN" altLang="en-US" smtClean="0"/>
              <a:t>5</a:t>
            </a:fld>
            <a:endParaRPr lang="zh-CN" altLang="en-US"/>
          </a:p>
        </p:txBody>
      </p:sp>
    </p:spTree>
    <p:extLst>
      <p:ext uri="{BB962C8B-B14F-4D97-AF65-F5344CB8AC3E}">
        <p14:creationId xmlns:p14="http://schemas.microsoft.com/office/powerpoint/2010/main" val="2473391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5A0D7-D511-B34C-D979-95BE1C1529E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3C10A2A-E772-56AA-2B86-203E0C1FF29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29DFA71-6489-3339-5406-735F2422647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0FAC71C-3A16-F6EC-B766-6FBB0ABE5682}"/>
              </a:ext>
            </a:extLst>
          </p:cNvPr>
          <p:cNvSpPr>
            <a:spLocks noGrp="1"/>
          </p:cNvSpPr>
          <p:nvPr>
            <p:ph type="sldNum" sz="quarter" idx="5"/>
          </p:nvPr>
        </p:nvSpPr>
        <p:spPr/>
        <p:txBody>
          <a:bodyPr/>
          <a:lstStyle/>
          <a:p>
            <a:fld id="{B35ABB6E-E54E-4BBC-8922-C4C8D2F6BD57}" type="slidenum">
              <a:rPr lang="zh-CN" altLang="en-US" smtClean="0"/>
              <a:t>7</a:t>
            </a:fld>
            <a:endParaRPr lang="zh-CN" altLang="en-US"/>
          </a:p>
        </p:txBody>
      </p:sp>
    </p:spTree>
    <p:extLst>
      <p:ext uri="{BB962C8B-B14F-4D97-AF65-F5344CB8AC3E}">
        <p14:creationId xmlns:p14="http://schemas.microsoft.com/office/powerpoint/2010/main" val="1606100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B35ABB6E-E54E-4BBC-8922-C4C8D2F6BD57}" type="slidenum">
              <a:rPr lang="zh-CN" altLang="en-US" smtClean="0"/>
              <a:t>10</a:t>
            </a:fld>
            <a:endParaRPr lang="zh-CN" altLang="en-US"/>
          </a:p>
        </p:txBody>
      </p:sp>
    </p:spTree>
    <p:extLst>
      <p:ext uri="{BB962C8B-B14F-4D97-AF65-F5344CB8AC3E}">
        <p14:creationId xmlns:p14="http://schemas.microsoft.com/office/powerpoint/2010/main" val="14080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B35ABB6E-E54E-4BBC-8922-C4C8D2F6BD57}" type="slidenum">
              <a:rPr lang="zh-CN" altLang="en-US" smtClean="0"/>
              <a:t>12</a:t>
            </a:fld>
            <a:endParaRPr lang="zh-CN" altLang="en-US"/>
          </a:p>
        </p:txBody>
      </p:sp>
    </p:spTree>
    <p:extLst>
      <p:ext uri="{BB962C8B-B14F-4D97-AF65-F5344CB8AC3E}">
        <p14:creationId xmlns:p14="http://schemas.microsoft.com/office/powerpoint/2010/main" val="680385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B35ABB6E-E54E-4BBC-8922-C4C8D2F6BD57}" type="slidenum">
              <a:rPr lang="zh-CN" altLang="en-US" smtClean="0"/>
              <a:t>13</a:t>
            </a:fld>
            <a:endParaRPr lang="zh-CN" altLang="en-US"/>
          </a:p>
        </p:txBody>
      </p:sp>
    </p:spTree>
    <p:extLst>
      <p:ext uri="{BB962C8B-B14F-4D97-AF65-F5344CB8AC3E}">
        <p14:creationId xmlns:p14="http://schemas.microsoft.com/office/powerpoint/2010/main" val="4163880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59D426-07FC-63AF-EAE1-C6AA0CC92FD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5E73DFFD-E99D-F8E9-AF7A-938AAD7B29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E712A7AB-1202-CCB5-B7A7-A0231CBBA641}"/>
              </a:ext>
            </a:extLst>
          </p:cNvPr>
          <p:cNvSpPr>
            <a:spLocks noGrp="1"/>
          </p:cNvSpPr>
          <p:nvPr>
            <p:ph type="dt" sz="half" idx="10"/>
          </p:nvPr>
        </p:nvSpPr>
        <p:spPr/>
        <p:txBody>
          <a:bodyPr/>
          <a:lstStyle/>
          <a:p>
            <a:fld id="{B97A4540-6437-42AB-A6AB-ED3A493CC3E6}" type="datetimeFigureOut">
              <a:rPr lang="zh-CN" altLang="en-US" smtClean="0"/>
              <a:t>2025/6/11</a:t>
            </a:fld>
            <a:endParaRPr lang="zh-CN" altLang="en-US"/>
          </a:p>
        </p:txBody>
      </p:sp>
      <p:sp>
        <p:nvSpPr>
          <p:cNvPr id="5" name="页脚占位符 4">
            <a:extLst>
              <a:ext uri="{FF2B5EF4-FFF2-40B4-BE49-F238E27FC236}">
                <a16:creationId xmlns:a16="http://schemas.microsoft.com/office/drawing/2014/main" id="{58F21E62-B171-CB3F-1983-D0D992864C7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74025CD-745C-0FD5-D159-FFE79A6F25F5}"/>
              </a:ext>
            </a:extLst>
          </p:cNvPr>
          <p:cNvSpPr>
            <a:spLocks noGrp="1"/>
          </p:cNvSpPr>
          <p:nvPr>
            <p:ph type="sldNum" sz="quarter" idx="12"/>
          </p:nvPr>
        </p:nvSpPr>
        <p:spPr/>
        <p:txBody>
          <a:bodyPr/>
          <a:lstStyle/>
          <a:p>
            <a:fld id="{E8A52B3D-3140-4067-A684-FCD1487971E1}" type="slidenum">
              <a:rPr lang="zh-CN" altLang="en-US" smtClean="0"/>
              <a:t>‹#›</a:t>
            </a:fld>
            <a:endParaRPr lang="zh-CN" altLang="en-US"/>
          </a:p>
        </p:txBody>
      </p:sp>
    </p:spTree>
    <p:extLst>
      <p:ext uri="{BB962C8B-B14F-4D97-AF65-F5344CB8AC3E}">
        <p14:creationId xmlns:p14="http://schemas.microsoft.com/office/powerpoint/2010/main" val="81438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80E878-C38C-4BE4-EF8F-6C04226D374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8DFE26F-D621-2B75-7D96-98633661C647}"/>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8935629-87E2-8D9E-33D7-2C6B4508C84F}"/>
              </a:ext>
            </a:extLst>
          </p:cNvPr>
          <p:cNvSpPr>
            <a:spLocks noGrp="1"/>
          </p:cNvSpPr>
          <p:nvPr>
            <p:ph type="dt" sz="half" idx="10"/>
          </p:nvPr>
        </p:nvSpPr>
        <p:spPr/>
        <p:txBody>
          <a:bodyPr/>
          <a:lstStyle/>
          <a:p>
            <a:fld id="{B97A4540-6437-42AB-A6AB-ED3A493CC3E6}" type="datetimeFigureOut">
              <a:rPr lang="zh-CN" altLang="en-US" smtClean="0"/>
              <a:t>2025/6/11</a:t>
            </a:fld>
            <a:endParaRPr lang="zh-CN" altLang="en-US"/>
          </a:p>
        </p:txBody>
      </p:sp>
      <p:sp>
        <p:nvSpPr>
          <p:cNvPr id="5" name="页脚占位符 4">
            <a:extLst>
              <a:ext uri="{FF2B5EF4-FFF2-40B4-BE49-F238E27FC236}">
                <a16:creationId xmlns:a16="http://schemas.microsoft.com/office/drawing/2014/main" id="{4E7C2AAF-FF5B-850B-D6C7-7B61BF29BD7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715DFB2-011B-4FF0-B959-CA523CD6DB85}"/>
              </a:ext>
            </a:extLst>
          </p:cNvPr>
          <p:cNvSpPr>
            <a:spLocks noGrp="1"/>
          </p:cNvSpPr>
          <p:nvPr>
            <p:ph type="sldNum" sz="quarter" idx="12"/>
          </p:nvPr>
        </p:nvSpPr>
        <p:spPr/>
        <p:txBody>
          <a:bodyPr/>
          <a:lstStyle/>
          <a:p>
            <a:fld id="{E8A52B3D-3140-4067-A684-FCD1487971E1}" type="slidenum">
              <a:rPr lang="zh-CN" altLang="en-US" smtClean="0"/>
              <a:t>‹#›</a:t>
            </a:fld>
            <a:endParaRPr lang="zh-CN" altLang="en-US"/>
          </a:p>
        </p:txBody>
      </p:sp>
    </p:spTree>
    <p:extLst>
      <p:ext uri="{BB962C8B-B14F-4D97-AF65-F5344CB8AC3E}">
        <p14:creationId xmlns:p14="http://schemas.microsoft.com/office/powerpoint/2010/main" val="2343945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3FA046-FAE4-2C70-7C05-BCE37A8C047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1176B635-6D4A-0F49-DD03-4A3C91543C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063FC120-C073-B30D-B1D4-306F03595840}"/>
              </a:ext>
            </a:extLst>
          </p:cNvPr>
          <p:cNvSpPr>
            <a:spLocks noGrp="1"/>
          </p:cNvSpPr>
          <p:nvPr>
            <p:ph type="dt" sz="half" idx="10"/>
          </p:nvPr>
        </p:nvSpPr>
        <p:spPr/>
        <p:txBody>
          <a:bodyPr/>
          <a:lstStyle/>
          <a:p>
            <a:fld id="{B97A4540-6437-42AB-A6AB-ED3A493CC3E6}" type="datetimeFigureOut">
              <a:rPr lang="zh-CN" altLang="en-US" smtClean="0"/>
              <a:t>2025/6/11</a:t>
            </a:fld>
            <a:endParaRPr lang="zh-CN" altLang="en-US"/>
          </a:p>
        </p:txBody>
      </p:sp>
      <p:sp>
        <p:nvSpPr>
          <p:cNvPr id="5" name="页脚占位符 4">
            <a:extLst>
              <a:ext uri="{FF2B5EF4-FFF2-40B4-BE49-F238E27FC236}">
                <a16:creationId xmlns:a16="http://schemas.microsoft.com/office/drawing/2014/main" id="{2A92CC74-FBF3-36C9-3B45-07A6F474743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1A2CB67-A802-C97D-8773-DE2895430444}"/>
              </a:ext>
            </a:extLst>
          </p:cNvPr>
          <p:cNvSpPr>
            <a:spLocks noGrp="1"/>
          </p:cNvSpPr>
          <p:nvPr>
            <p:ph type="sldNum" sz="quarter" idx="12"/>
          </p:nvPr>
        </p:nvSpPr>
        <p:spPr/>
        <p:txBody>
          <a:bodyPr/>
          <a:lstStyle/>
          <a:p>
            <a:fld id="{E8A52B3D-3140-4067-A684-FCD1487971E1}" type="slidenum">
              <a:rPr lang="zh-CN" altLang="en-US" smtClean="0"/>
              <a:t>‹#›</a:t>
            </a:fld>
            <a:endParaRPr lang="zh-CN" altLang="en-US"/>
          </a:p>
        </p:txBody>
      </p:sp>
    </p:spTree>
    <p:extLst>
      <p:ext uri="{BB962C8B-B14F-4D97-AF65-F5344CB8AC3E}">
        <p14:creationId xmlns:p14="http://schemas.microsoft.com/office/powerpoint/2010/main" val="1806764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7181FA-245F-4CA6-B052-ACB78D760C9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C781323-24ED-16EC-FF96-3672A072E1C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D055522-FD47-1138-B4CC-85E417333AD0}"/>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E85FAC12-ABA7-EF27-6098-739F1E81653D}"/>
              </a:ext>
            </a:extLst>
          </p:cNvPr>
          <p:cNvSpPr>
            <a:spLocks noGrp="1"/>
          </p:cNvSpPr>
          <p:nvPr>
            <p:ph type="dt" sz="half" idx="10"/>
          </p:nvPr>
        </p:nvSpPr>
        <p:spPr/>
        <p:txBody>
          <a:bodyPr/>
          <a:lstStyle/>
          <a:p>
            <a:fld id="{B97A4540-6437-42AB-A6AB-ED3A493CC3E6}" type="datetimeFigureOut">
              <a:rPr lang="zh-CN" altLang="en-US" smtClean="0"/>
              <a:t>2025/6/11</a:t>
            </a:fld>
            <a:endParaRPr lang="zh-CN" altLang="en-US"/>
          </a:p>
        </p:txBody>
      </p:sp>
      <p:sp>
        <p:nvSpPr>
          <p:cNvPr id="6" name="页脚占位符 5">
            <a:extLst>
              <a:ext uri="{FF2B5EF4-FFF2-40B4-BE49-F238E27FC236}">
                <a16:creationId xmlns:a16="http://schemas.microsoft.com/office/drawing/2014/main" id="{9FC581F7-ED8B-C7C5-7589-FE4D2F2FC6C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F4B8ECB-9113-7549-912A-155C05061B1C}"/>
              </a:ext>
            </a:extLst>
          </p:cNvPr>
          <p:cNvSpPr>
            <a:spLocks noGrp="1"/>
          </p:cNvSpPr>
          <p:nvPr>
            <p:ph type="sldNum" sz="quarter" idx="12"/>
          </p:nvPr>
        </p:nvSpPr>
        <p:spPr/>
        <p:txBody>
          <a:bodyPr/>
          <a:lstStyle/>
          <a:p>
            <a:fld id="{E8A52B3D-3140-4067-A684-FCD1487971E1}" type="slidenum">
              <a:rPr lang="zh-CN" altLang="en-US" smtClean="0"/>
              <a:t>‹#›</a:t>
            </a:fld>
            <a:endParaRPr lang="zh-CN" altLang="en-US"/>
          </a:p>
        </p:txBody>
      </p:sp>
    </p:spTree>
    <p:extLst>
      <p:ext uri="{BB962C8B-B14F-4D97-AF65-F5344CB8AC3E}">
        <p14:creationId xmlns:p14="http://schemas.microsoft.com/office/powerpoint/2010/main" val="3332425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A2E801-FD35-39DA-AB8E-555C5A50369A}"/>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DD11A13E-F480-4EF5-584A-33374B36C7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0138B8C8-6371-D8B2-DF04-24F175804E34}"/>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2CAC1DF-D30A-A286-DE79-2990A9824E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A8790B4-D6A2-F646-BA91-1CCCDD7747E7}"/>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9AAFF1D5-4D30-A566-D838-01398BBF8DD9}"/>
              </a:ext>
            </a:extLst>
          </p:cNvPr>
          <p:cNvSpPr>
            <a:spLocks noGrp="1"/>
          </p:cNvSpPr>
          <p:nvPr>
            <p:ph type="dt" sz="half" idx="10"/>
          </p:nvPr>
        </p:nvSpPr>
        <p:spPr/>
        <p:txBody>
          <a:bodyPr/>
          <a:lstStyle/>
          <a:p>
            <a:fld id="{B97A4540-6437-42AB-A6AB-ED3A493CC3E6}" type="datetimeFigureOut">
              <a:rPr lang="zh-CN" altLang="en-US" smtClean="0"/>
              <a:t>2025/6/11</a:t>
            </a:fld>
            <a:endParaRPr lang="zh-CN" altLang="en-US"/>
          </a:p>
        </p:txBody>
      </p:sp>
      <p:sp>
        <p:nvSpPr>
          <p:cNvPr id="8" name="页脚占位符 7">
            <a:extLst>
              <a:ext uri="{FF2B5EF4-FFF2-40B4-BE49-F238E27FC236}">
                <a16:creationId xmlns:a16="http://schemas.microsoft.com/office/drawing/2014/main" id="{477D0279-6B20-59B4-2A17-77A46F7B689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945F0DB1-5139-0081-BA45-0CD26DDC839B}"/>
              </a:ext>
            </a:extLst>
          </p:cNvPr>
          <p:cNvSpPr>
            <a:spLocks noGrp="1"/>
          </p:cNvSpPr>
          <p:nvPr>
            <p:ph type="sldNum" sz="quarter" idx="12"/>
          </p:nvPr>
        </p:nvSpPr>
        <p:spPr/>
        <p:txBody>
          <a:bodyPr/>
          <a:lstStyle/>
          <a:p>
            <a:fld id="{E8A52B3D-3140-4067-A684-FCD1487971E1}" type="slidenum">
              <a:rPr lang="zh-CN" altLang="en-US" smtClean="0"/>
              <a:t>‹#›</a:t>
            </a:fld>
            <a:endParaRPr lang="zh-CN" altLang="en-US"/>
          </a:p>
        </p:txBody>
      </p:sp>
    </p:spTree>
    <p:extLst>
      <p:ext uri="{BB962C8B-B14F-4D97-AF65-F5344CB8AC3E}">
        <p14:creationId xmlns:p14="http://schemas.microsoft.com/office/powerpoint/2010/main" val="3735145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565906-0670-D77B-9851-B1FE6294762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C41E578F-5F4B-2300-263D-86B322DFAC8B}"/>
              </a:ext>
            </a:extLst>
          </p:cNvPr>
          <p:cNvSpPr>
            <a:spLocks noGrp="1"/>
          </p:cNvSpPr>
          <p:nvPr>
            <p:ph type="dt" sz="half" idx="10"/>
          </p:nvPr>
        </p:nvSpPr>
        <p:spPr/>
        <p:txBody>
          <a:bodyPr/>
          <a:lstStyle/>
          <a:p>
            <a:fld id="{B97A4540-6437-42AB-A6AB-ED3A493CC3E6}" type="datetimeFigureOut">
              <a:rPr lang="zh-CN" altLang="en-US" smtClean="0"/>
              <a:t>2025/6/11</a:t>
            </a:fld>
            <a:endParaRPr lang="zh-CN" altLang="en-US"/>
          </a:p>
        </p:txBody>
      </p:sp>
      <p:sp>
        <p:nvSpPr>
          <p:cNvPr id="4" name="页脚占位符 3">
            <a:extLst>
              <a:ext uri="{FF2B5EF4-FFF2-40B4-BE49-F238E27FC236}">
                <a16:creationId xmlns:a16="http://schemas.microsoft.com/office/drawing/2014/main" id="{BF251BE6-7EF1-D9CD-8B24-472070EC765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5BC7364-01C1-C019-B61D-4BB04D4B0EC0}"/>
              </a:ext>
            </a:extLst>
          </p:cNvPr>
          <p:cNvSpPr>
            <a:spLocks noGrp="1"/>
          </p:cNvSpPr>
          <p:nvPr>
            <p:ph type="sldNum" sz="quarter" idx="12"/>
          </p:nvPr>
        </p:nvSpPr>
        <p:spPr/>
        <p:txBody>
          <a:bodyPr/>
          <a:lstStyle/>
          <a:p>
            <a:fld id="{E8A52B3D-3140-4067-A684-FCD1487971E1}" type="slidenum">
              <a:rPr lang="zh-CN" altLang="en-US" smtClean="0"/>
              <a:t>‹#›</a:t>
            </a:fld>
            <a:endParaRPr lang="zh-CN" altLang="en-US"/>
          </a:p>
        </p:txBody>
      </p:sp>
    </p:spTree>
    <p:extLst>
      <p:ext uri="{BB962C8B-B14F-4D97-AF65-F5344CB8AC3E}">
        <p14:creationId xmlns:p14="http://schemas.microsoft.com/office/powerpoint/2010/main" val="2671854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1F6DBC8-5432-3CDC-2B69-392856F3B9C1}"/>
              </a:ext>
            </a:extLst>
          </p:cNvPr>
          <p:cNvSpPr>
            <a:spLocks noGrp="1"/>
          </p:cNvSpPr>
          <p:nvPr>
            <p:ph type="dt" sz="half" idx="10"/>
          </p:nvPr>
        </p:nvSpPr>
        <p:spPr/>
        <p:txBody>
          <a:bodyPr/>
          <a:lstStyle/>
          <a:p>
            <a:fld id="{B97A4540-6437-42AB-A6AB-ED3A493CC3E6}" type="datetimeFigureOut">
              <a:rPr lang="zh-CN" altLang="en-US" smtClean="0"/>
              <a:t>2025/6/11</a:t>
            </a:fld>
            <a:endParaRPr lang="zh-CN" altLang="en-US"/>
          </a:p>
        </p:txBody>
      </p:sp>
      <p:sp>
        <p:nvSpPr>
          <p:cNvPr id="3" name="页脚占位符 2">
            <a:extLst>
              <a:ext uri="{FF2B5EF4-FFF2-40B4-BE49-F238E27FC236}">
                <a16:creationId xmlns:a16="http://schemas.microsoft.com/office/drawing/2014/main" id="{A4F5905F-7D8D-CD61-01EC-B180392E2C2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399720A8-B028-6837-76CE-566EB1FE0D5D}"/>
              </a:ext>
            </a:extLst>
          </p:cNvPr>
          <p:cNvSpPr>
            <a:spLocks noGrp="1"/>
          </p:cNvSpPr>
          <p:nvPr>
            <p:ph type="sldNum" sz="quarter" idx="12"/>
          </p:nvPr>
        </p:nvSpPr>
        <p:spPr/>
        <p:txBody>
          <a:bodyPr/>
          <a:lstStyle/>
          <a:p>
            <a:fld id="{E8A52B3D-3140-4067-A684-FCD1487971E1}" type="slidenum">
              <a:rPr lang="zh-CN" altLang="en-US" smtClean="0"/>
              <a:t>‹#›</a:t>
            </a:fld>
            <a:endParaRPr lang="zh-CN" altLang="en-US"/>
          </a:p>
        </p:txBody>
      </p:sp>
    </p:spTree>
    <p:extLst>
      <p:ext uri="{BB962C8B-B14F-4D97-AF65-F5344CB8AC3E}">
        <p14:creationId xmlns:p14="http://schemas.microsoft.com/office/powerpoint/2010/main" val="1522317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015EC8-F892-C250-867C-A10BDE486D6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3CE58FCE-B6EC-C1DA-2E7E-989FB104CA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530BD36E-478D-EC6F-D023-B93F5DBC05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4E065A5-BFCD-EBA7-BCA8-C87D16A96044}"/>
              </a:ext>
            </a:extLst>
          </p:cNvPr>
          <p:cNvSpPr>
            <a:spLocks noGrp="1"/>
          </p:cNvSpPr>
          <p:nvPr>
            <p:ph type="dt" sz="half" idx="10"/>
          </p:nvPr>
        </p:nvSpPr>
        <p:spPr/>
        <p:txBody>
          <a:bodyPr/>
          <a:lstStyle/>
          <a:p>
            <a:fld id="{B97A4540-6437-42AB-A6AB-ED3A493CC3E6}" type="datetimeFigureOut">
              <a:rPr lang="zh-CN" altLang="en-US" smtClean="0"/>
              <a:t>2025/6/11</a:t>
            </a:fld>
            <a:endParaRPr lang="zh-CN" altLang="en-US"/>
          </a:p>
        </p:txBody>
      </p:sp>
      <p:sp>
        <p:nvSpPr>
          <p:cNvPr id="6" name="页脚占位符 5">
            <a:extLst>
              <a:ext uri="{FF2B5EF4-FFF2-40B4-BE49-F238E27FC236}">
                <a16:creationId xmlns:a16="http://schemas.microsoft.com/office/drawing/2014/main" id="{A6280588-5031-E268-6907-1FE61FBF22F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1E8D144-5948-1D87-8BF7-CD797B1B35B3}"/>
              </a:ext>
            </a:extLst>
          </p:cNvPr>
          <p:cNvSpPr>
            <a:spLocks noGrp="1"/>
          </p:cNvSpPr>
          <p:nvPr>
            <p:ph type="sldNum" sz="quarter" idx="12"/>
          </p:nvPr>
        </p:nvSpPr>
        <p:spPr/>
        <p:txBody>
          <a:bodyPr/>
          <a:lstStyle/>
          <a:p>
            <a:fld id="{E8A52B3D-3140-4067-A684-FCD1487971E1}" type="slidenum">
              <a:rPr lang="zh-CN" altLang="en-US" smtClean="0"/>
              <a:t>‹#›</a:t>
            </a:fld>
            <a:endParaRPr lang="zh-CN" altLang="en-US"/>
          </a:p>
        </p:txBody>
      </p:sp>
    </p:spTree>
    <p:extLst>
      <p:ext uri="{BB962C8B-B14F-4D97-AF65-F5344CB8AC3E}">
        <p14:creationId xmlns:p14="http://schemas.microsoft.com/office/powerpoint/2010/main" val="884570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47CC23-3C1A-AF21-AE28-4F55C4D8686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920BCF39-7FC5-0B16-F354-F39F69B2DD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2BFDABE1-859B-4816-492C-B919575136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90E286C-16EC-5B89-03BB-7E9FA6030718}"/>
              </a:ext>
            </a:extLst>
          </p:cNvPr>
          <p:cNvSpPr>
            <a:spLocks noGrp="1"/>
          </p:cNvSpPr>
          <p:nvPr>
            <p:ph type="dt" sz="half" idx="10"/>
          </p:nvPr>
        </p:nvSpPr>
        <p:spPr/>
        <p:txBody>
          <a:bodyPr/>
          <a:lstStyle/>
          <a:p>
            <a:fld id="{B97A4540-6437-42AB-A6AB-ED3A493CC3E6}" type="datetimeFigureOut">
              <a:rPr lang="zh-CN" altLang="en-US" smtClean="0"/>
              <a:t>2025/6/11</a:t>
            </a:fld>
            <a:endParaRPr lang="zh-CN" altLang="en-US"/>
          </a:p>
        </p:txBody>
      </p:sp>
      <p:sp>
        <p:nvSpPr>
          <p:cNvPr id="6" name="页脚占位符 5">
            <a:extLst>
              <a:ext uri="{FF2B5EF4-FFF2-40B4-BE49-F238E27FC236}">
                <a16:creationId xmlns:a16="http://schemas.microsoft.com/office/drawing/2014/main" id="{7C7D8455-3147-47E3-9B25-E6B6F881ECD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AE2D377-89EA-C064-9FEF-73F38E41A92F}"/>
              </a:ext>
            </a:extLst>
          </p:cNvPr>
          <p:cNvSpPr>
            <a:spLocks noGrp="1"/>
          </p:cNvSpPr>
          <p:nvPr>
            <p:ph type="sldNum" sz="quarter" idx="12"/>
          </p:nvPr>
        </p:nvSpPr>
        <p:spPr/>
        <p:txBody>
          <a:bodyPr/>
          <a:lstStyle/>
          <a:p>
            <a:fld id="{E8A52B3D-3140-4067-A684-FCD1487971E1}" type="slidenum">
              <a:rPr lang="zh-CN" altLang="en-US" smtClean="0"/>
              <a:t>‹#›</a:t>
            </a:fld>
            <a:endParaRPr lang="zh-CN" altLang="en-US"/>
          </a:p>
        </p:txBody>
      </p:sp>
    </p:spTree>
    <p:extLst>
      <p:ext uri="{BB962C8B-B14F-4D97-AF65-F5344CB8AC3E}">
        <p14:creationId xmlns:p14="http://schemas.microsoft.com/office/powerpoint/2010/main" val="4165891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51F5D1-4650-D4EA-5991-6410981297E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6E801DE4-2057-EEEF-51C9-9060F38CD38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4647446-8CDB-6C1B-8D25-00E7A2205291}"/>
              </a:ext>
            </a:extLst>
          </p:cNvPr>
          <p:cNvSpPr>
            <a:spLocks noGrp="1"/>
          </p:cNvSpPr>
          <p:nvPr>
            <p:ph type="dt" sz="half" idx="10"/>
          </p:nvPr>
        </p:nvSpPr>
        <p:spPr/>
        <p:txBody>
          <a:bodyPr/>
          <a:lstStyle/>
          <a:p>
            <a:fld id="{B97A4540-6437-42AB-A6AB-ED3A493CC3E6}" type="datetimeFigureOut">
              <a:rPr lang="zh-CN" altLang="en-US" smtClean="0"/>
              <a:t>2025/6/11</a:t>
            </a:fld>
            <a:endParaRPr lang="zh-CN" altLang="en-US"/>
          </a:p>
        </p:txBody>
      </p:sp>
      <p:sp>
        <p:nvSpPr>
          <p:cNvPr id="5" name="页脚占位符 4">
            <a:extLst>
              <a:ext uri="{FF2B5EF4-FFF2-40B4-BE49-F238E27FC236}">
                <a16:creationId xmlns:a16="http://schemas.microsoft.com/office/drawing/2014/main" id="{7AEBB6A2-016B-6B98-4507-416C215DAD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8EA371F-BAE1-882E-6594-BBDDAAE1B1F0}"/>
              </a:ext>
            </a:extLst>
          </p:cNvPr>
          <p:cNvSpPr>
            <a:spLocks noGrp="1"/>
          </p:cNvSpPr>
          <p:nvPr>
            <p:ph type="sldNum" sz="quarter" idx="12"/>
          </p:nvPr>
        </p:nvSpPr>
        <p:spPr/>
        <p:txBody>
          <a:bodyPr/>
          <a:lstStyle/>
          <a:p>
            <a:fld id="{E8A52B3D-3140-4067-A684-FCD1487971E1}" type="slidenum">
              <a:rPr lang="zh-CN" altLang="en-US" smtClean="0"/>
              <a:t>‹#›</a:t>
            </a:fld>
            <a:endParaRPr lang="zh-CN" altLang="en-US"/>
          </a:p>
        </p:txBody>
      </p:sp>
    </p:spTree>
    <p:extLst>
      <p:ext uri="{BB962C8B-B14F-4D97-AF65-F5344CB8AC3E}">
        <p14:creationId xmlns:p14="http://schemas.microsoft.com/office/powerpoint/2010/main" val="3903272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840D39C-97ED-D28E-C784-38DC94BFAF0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728CD18-4BA5-DBA4-A36B-5850A3066550}"/>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29A88F4-67D4-927E-3C44-E13E75A371F0}"/>
              </a:ext>
            </a:extLst>
          </p:cNvPr>
          <p:cNvSpPr>
            <a:spLocks noGrp="1"/>
          </p:cNvSpPr>
          <p:nvPr>
            <p:ph type="dt" sz="half" idx="10"/>
          </p:nvPr>
        </p:nvSpPr>
        <p:spPr/>
        <p:txBody>
          <a:bodyPr/>
          <a:lstStyle/>
          <a:p>
            <a:fld id="{B97A4540-6437-42AB-A6AB-ED3A493CC3E6}" type="datetimeFigureOut">
              <a:rPr lang="zh-CN" altLang="en-US" smtClean="0"/>
              <a:t>2025/6/11</a:t>
            </a:fld>
            <a:endParaRPr lang="zh-CN" altLang="en-US"/>
          </a:p>
        </p:txBody>
      </p:sp>
      <p:sp>
        <p:nvSpPr>
          <p:cNvPr id="5" name="页脚占位符 4">
            <a:extLst>
              <a:ext uri="{FF2B5EF4-FFF2-40B4-BE49-F238E27FC236}">
                <a16:creationId xmlns:a16="http://schemas.microsoft.com/office/drawing/2014/main" id="{0D158C84-A03A-5497-D2DC-EAD5F1B2CD8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4D8E08F-F1C3-BF40-99CB-E442E0105834}"/>
              </a:ext>
            </a:extLst>
          </p:cNvPr>
          <p:cNvSpPr>
            <a:spLocks noGrp="1"/>
          </p:cNvSpPr>
          <p:nvPr>
            <p:ph type="sldNum" sz="quarter" idx="12"/>
          </p:nvPr>
        </p:nvSpPr>
        <p:spPr/>
        <p:txBody>
          <a:bodyPr/>
          <a:lstStyle/>
          <a:p>
            <a:fld id="{E8A52B3D-3140-4067-A684-FCD1487971E1}" type="slidenum">
              <a:rPr lang="zh-CN" altLang="en-US" smtClean="0"/>
              <a:t>‹#›</a:t>
            </a:fld>
            <a:endParaRPr lang="zh-CN" altLang="en-US"/>
          </a:p>
        </p:txBody>
      </p:sp>
    </p:spTree>
    <p:extLst>
      <p:ext uri="{BB962C8B-B14F-4D97-AF65-F5344CB8AC3E}">
        <p14:creationId xmlns:p14="http://schemas.microsoft.com/office/powerpoint/2010/main" val="1212994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DA05ACCE-F524-5585-5EDC-CC4CFF1C57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EC656C0C-38EB-AF42-7A15-530B127B04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E430E22-0ACA-AD6A-3473-DD1EBB2377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7A4540-6437-42AB-A6AB-ED3A493CC3E6}" type="datetimeFigureOut">
              <a:rPr lang="zh-CN" altLang="en-US" smtClean="0"/>
              <a:t>2025/6/11</a:t>
            </a:fld>
            <a:endParaRPr lang="zh-CN" altLang="en-US"/>
          </a:p>
        </p:txBody>
      </p:sp>
      <p:sp>
        <p:nvSpPr>
          <p:cNvPr id="5" name="页脚占位符 4">
            <a:extLst>
              <a:ext uri="{FF2B5EF4-FFF2-40B4-BE49-F238E27FC236}">
                <a16:creationId xmlns:a16="http://schemas.microsoft.com/office/drawing/2014/main" id="{B6F935DB-3642-BEDA-892D-5AF30562D8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C2B15DA7-51D0-AE09-E0EC-6235CE91CD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A52B3D-3140-4067-A684-FCD1487971E1}" type="slidenum">
              <a:rPr lang="zh-CN" altLang="en-US" smtClean="0"/>
              <a:t>‹#›</a:t>
            </a:fld>
            <a:endParaRPr lang="zh-CN" altLang="en-US"/>
          </a:p>
        </p:txBody>
      </p:sp>
    </p:spTree>
    <p:extLst>
      <p:ext uri="{BB962C8B-B14F-4D97-AF65-F5344CB8AC3E}">
        <p14:creationId xmlns:p14="http://schemas.microsoft.com/office/powerpoint/2010/main" val="333382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blog.djnavarro.net/posts/2024-01-09_emax-models/"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B1167C-0C34-2655-D13C-9A80A17A1BF5}"/>
              </a:ext>
            </a:extLst>
          </p:cNvPr>
          <p:cNvSpPr>
            <a:spLocks noGrp="1"/>
          </p:cNvSpPr>
          <p:nvPr>
            <p:ph type="ctrTitle"/>
          </p:nvPr>
        </p:nvSpPr>
        <p:spPr>
          <a:xfrm>
            <a:off x="5269382" y="0"/>
            <a:ext cx="6259373" cy="4135437"/>
          </a:xfrm>
        </p:spPr>
        <p:txBody>
          <a:bodyPr>
            <a:normAutofit/>
          </a:bodyPr>
          <a:lstStyle/>
          <a:p>
            <a:r>
              <a:rPr lang="en-US" altLang="zh-CN" sz="4800" dirty="0">
                <a:latin typeface="Times New Roman" panose="02020603050405020304" pitchFamily="18" charset="0"/>
                <a:cs typeface="Times New Roman" panose="02020603050405020304" pitchFamily="18" charset="0"/>
              </a:rPr>
              <a:t>Analysis</a:t>
            </a:r>
            <a:r>
              <a:rPr lang="zh-CN" altLang="en-US" sz="4800" dirty="0">
                <a:latin typeface="Times New Roman" panose="02020603050405020304" pitchFamily="18" charset="0"/>
                <a:cs typeface="Times New Roman" panose="02020603050405020304" pitchFamily="18" charset="0"/>
              </a:rPr>
              <a:t> </a:t>
            </a:r>
            <a:r>
              <a:rPr lang="en-US" altLang="zh-CN" sz="4800" dirty="0">
                <a:latin typeface="Times New Roman" panose="02020603050405020304" pitchFamily="18" charset="0"/>
                <a:cs typeface="Times New Roman" panose="02020603050405020304" pitchFamily="18" charset="0"/>
              </a:rPr>
              <a:t>based</a:t>
            </a:r>
            <a:r>
              <a:rPr lang="zh-CN" altLang="en-US" sz="4800" dirty="0">
                <a:latin typeface="Times New Roman" panose="02020603050405020304" pitchFamily="18" charset="0"/>
                <a:cs typeface="Times New Roman" panose="02020603050405020304" pitchFamily="18" charset="0"/>
              </a:rPr>
              <a:t> </a:t>
            </a:r>
            <a:r>
              <a:rPr lang="en-US" altLang="zh-CN" sz="4800" dirty="0">
                <a:latin typeface="Times New Roman" panose="02020603050405020304" pitchFamily="18" charset="0"/>
                <a:cs typeface="Times New Roman" panose="02020603050405020304" pitchFamily="18" charset="0"/>
              </a:rPr>
              <a:t>on Medical Overuse</a:t>
            </a:r>
            <a:endParaRPr lang="zh-CN" altLang="en-US" sz="4800" dirty="0">
              <a:latin typeface="Times New Roman" panose="02020603050405020304" pitchFamily="18" charset="0"/>
              <a:cs typeface="Times New Roman" panose="02020603050405020304" pitchFamily="18" charset="0"/>
            </a:endParaRPr>
          </a:p>
        </p:txBody>
      </p:sp>
      <p:sp>
        <p:nvSpPr>
          <p:cNvPr id="3" name="副标题 2">
            <a:extLst>
              <a:ext uri="{FF2B5EF4-FFF2-40B4-BE49-F238E27FC236}">
                <a16:creationId xmlns:a16="http://schemas.microsoft.com/office/drawing/2014/main" id="{09D86D14-FAFF-1C66-2B91-710E02EF43B8}"/>
              </a:ext>
            </a:extLst>
          </p:cNvPr>
          <p:cNvSpPr>
            <a:spLocks noGrp="1"/>
          </p:cNvSpPr>
          <p:nvPr>
            <p:ph type="subTitle" idx="1"/>
          </p:nvPr>
        </p:nvSpPr>
        <p:spPr>
          <a:xfrm>
            <a:off x="3638093" y="4135437"/>
            <a:ext cx="9144000" cy="1655762"/>
          </a:xfrm>
        </p:spPr>
        <p:txBody>
          <a:bodyPr/>
          <a:lstStyle/>
          <a:p>
            <a:r>
              <a:rPr lang="en-US" altLang="zh-CN" dirty="0">
                <a:latin typeface="Times New Roman" panose="02020603050405020304" pitchFamily="18" charset="0"/>
                <a:cs typeface="Times New Roman" panose="02020603050405020304" pitchFamily="18" charset="0"/>
              </a:rPr>
              <a:t>Amber </a:t>
            </a:r>
            <a:r>
              <a:rPr lang="zh-CN" altLang="en-US" dirty="0">
                <a:latin typeface="华文楷体" panose="02010600040101010101" pitchFamily="2" charset="-122"/>
                <a:ea typeface="华文楷体" panose="02010600040101010101" pitchFamily="2" charset="-122"/>
                <a:cs typeface="Times New Roman" panose="02020603050405020304" pitchFamily="18" charset="0"/>
              </a:rPr>
              <a:t>王莺菲</a:t>
            </a:r>
            <a:endParaRPr lang="en-US" altLang="zh-CN" dirty="0">
              <a:latin typeface="华文楷体" panose="02010600040101010101" pitchFamily="2" charset="-122"/>
              <a:ea typeface="华文楷体" panose="02010600040101010101" pitchFamily="2" charset="-122"/>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 Flora </a:t>
            </a:r>
            <a:r>
              <a:rPr lang="zh-CN" altLang="en-US" dirty="0">
                <a:latin typeface="华文楷体" panose="02010600040101010101" pitchFamily="2" charset="-122"/>
                <a:ea typeface="华文楷体" panose="02010600040101010101" pitchFamily="2" charset="-122"/>
                <a:cs typeface="Times New Roman" panose="02020603050405020304" pitchFamily="18" charset="0"/>
              </a:rPr>
              <a:t>张雨晨</a:t>
            </a:r>
            <a:endParaRPr lang="en-US" altLang="zh-CN" dirty="0">
              <a:latin typeface="华文楷体" panose="02010600040101010101" pitchFamily="2" charset="-122"/>
              <a:ea typeface="华文楷体" panose="02010600040101010101" pitchFamily="2" charset="-122"/>
              <a:cs typeface="Times New Roman" panose="02020603050405020304" pitchFamily="18" charset="0"/>
            </a:endParaRPr>
          </a:p>
          <a:p>
            <a:r>
              <a:rPr lang="en-US" altLang="zh-CN" dirty="0">
                <a:latin typeface="Times New Roman" panose="02020603050405020304" pitchFamily="18" charset="0"/>
                <a:cs typeface="Times New Roman" panose="02020603050405020304" pitchFamily="18" charset="0"/>
              </a:rPr>
              <a:t>Calista </a:t>
            </a:r>
            <a:r>
              <a:rPr lang="zh-CN" altLang="en-US" dirty="0">
                <a:latin typeface="华文楷体" panose="02010600040101010101" pitchFamily="2" charset="-122"/>
                <a:ea typeface="华文楷体" panose="02010600040101010101" pitchFamily="2" charset="-122"/>
                <a:cs typeface="Times New Roman" panose="02020603050405020304" pitchFamily="18" charset="0"/>
              </a:rPr>
              <a:t>韩雨遥</a:t>
            </a:r>
          </a:p>
        </p:txBody>
      </p:sp>
      <p:pic>
        <p:nvPicPr>
          <p:cNvPr id="2050" name="Picture 2" descr="Image result for 医疗图片ppt">
            <a:extLst>
              <a:ext uri="{FF2B5EF4-FFF2-40B4-BE49-F238E27FC236}">
                <a16:creationId xmlns:a16="http://schemas.microsoft.com/office/drawing/2014/main" id="{95E09F80-91DF-F102-EEC7-B6DD01D3EC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497" y="58477"/>
            <a:ext cx="535560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945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2B2618-D2E7-240D-4B99-2F1A0B90DE5E}"/>
              </a:ext>
            </a:extLst>
          </p:cNvPr>
          <p:cNvSpPr>
            <a:spLocks noGrp="1"/>
          </p:cNvSpPr>
          <p:nvPr>
            <p:ph type="title"/>
          </p:nvPr>
        </p:nvSpPr>
        <p:spPr/>
        <p:txBody>
          <a:bodyPr/>
          <a:lstStyle/>
          <a:p>
            <a:r>
              <a:rPr kumimoji="1" lang="en-US" altLang="zh-CN" dirty="0">
                <a:latin typeface="Times New Roman" panose="02020603050405020304" pitchFamily="18" charset="0"/>
                <a:cs typeface="Times New Roman" panose="02020603050405020304" pitchFamily="18" charset="0"/>
              </a:rPr>
              <a:t>Subject</a:t>
            </a:r>
            <a:endParaRPr kumimoji="1" lang="zh-CN" altLang="en-US" dirty="0">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6B63D2A3-5AAF-79F9-022F-AE99B9AA0928}"/>
              </a:ext>
            </a:extLst>
          </p:cNvPr>
          <p:cNvSpPr>
            <a:spLocks noGrp="1"/>
          </p:cNvSpPr>
          <p:nvPr>
            <p:ph idx="1"/>
          </p:nvPr>
        </p:nvSpPr>
        <p:spPr/>
        <p:txBody>
          <a:bodyPr/>
          <a:lstStyle/>
          <a:p>
            <a:r>
              <a:rPr kumimoji="1" lang="en-US" altLang="zh-CN" dirty="0">
                <a:latin typeface="Times New Roman" panose="02020603050405020304" pitchFamily="18" charset="0"/>
                <a:cs typeface="Times New Roman" panose="02020603050405020304" pitchFamily="18" charset="0"/>
              </a:rPr>
              <a:t>Microeconomic</a:t>
            </a:r>
          </a:p>
          <a:p>
            <a:r>
              <a:rPr kumimoji="1" lang="en-US" altLang="zh-CN" dirty="0">
                <a:latin typeface="Times New Roman" panose="02020603050405020304" pitchFamily="18" charset="0"/>
                <a:cs typeface="Times New Roman" panose="02020603050405020304" pitchFamily="18" charset="0"/>
              </a:rPr>
              <a:t>Psychology</a:t>
            </a:r>
          </a:p>
          <a:p>
            <a:r>
              <a:rPr kumimoji="1" lang="en-US" altLang="zh-CN" dirty="0">
                <a:latin typeface="Times New Roman" panose="02020603050405020304" pitchFamily="18" charset="0"/>
                <a:cs typeface="Times New Roman" panose="02020603050405020304" pitchFamily="18" charset="0"/>
              </a:rPr>
              <a:t>Calculus</a:t>
            </a:r>
          </a:p>
          <a:p>
            <a:r>
              <a:rPr kumimoji="1" lang="en-US" altLang="zh-CN" dirty="0">
                <a:latin typeface="Times New Roman" panose="02020603050405020304" pitchFamily="18" charset="0"/>
                <a:cs typeface="Times New Roman" panose="02020603050405020304" pitchFamily="18" charset="0"/>
              </a:rPr>
              <a:t>Chemistry</a:t>
            </a:r>
            <a:endParaRPr kumimoji="1"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3298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0DF06E-48E3-5B16-7EA4-E50997E138A4}"/>
              </a:ext>
            </a:extLst>
          </p:cNvPr>
          <p:cNvSpPr>
            <a:spLocks noGrp="1"/>
          </p:cNvSpPr>
          <p:nvPr>
            <p:ph type="title"/>
          </p:nvPr>
        </p:nvSpPr>
        <p:spPr>
          <a:xfrm>
            <a:off x="449253" y="203042"/>
            <a:ext cx="10515600" cy="1325563"/>
          </a:xfrm>
        </p:spPr>
        <p:txBody>
          <a:bodyPr/>
          <a:lstStyle/>
          <a:p>
            <a:r>
              <a:rPr lang="en-US" altLang="zh-CN" dirty="0">
                <a:latin typeface="Times New Roman" panose="02020603050405020304" pitchFamily="18" charset="0"/>
                <a:cs typeface="Times New Roman" panose="02020603050405020304" pitchFamily="18" charset="0"/>
              </a:rPr>
              <a:t>Background: world-wide situation</a:t>
            </a:r>
            <a:endParaRPr lang="zh-CN" altLang="en-US" dirty="0">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366362E9-7A32-CDC7-D35E-EB4F3FAD199E}"/>
              </a:ext>
            </a:extLst>
          </p:cNvPr>
          <p:cNvSpPr>
            <a:spLocks noGrp="1"/>
          </p:cNvSpPr>
          <p:nvPr>
            <p:ph idx="1"/>
          </p:nvPr>
        </p:nvSpPr>
        <p:spPr>
          <a:xfrm>
            <a:off x="449254" y="1690688"/>
            <a:ext cx="5410222" cy="4790233"/>
          </a:xfrm>
        </p:spPr>
        <p:txBody>
          <a:bodyPr>
            <a:noAutofit/>
          </a:bodyPr>
          <a:lstStyle/>
          <a:p>
            <a:pPr algn="just">
              <a:buNone/>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High-Income Countries (HICs)</a:t>
            </a:r>
          </a:p>
          <a:p>
            <a:pPr algn="just">
              <a:buNone/>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Awareness is growing, especially in the last decade.</a:t>
            </a:r>
          </a:p>
          <a:p>
            <a:pPr algn="just">
              <a:buNone/>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Despite this, overuse remains high:</a:t>
            </a:r>
          </a:p>
          <a:p>
            <a:pPr algn="just">
              <a:buNone/>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In the U.S., caesarean sections rose from 21% (1996) to 31% (2006).</a:t>
            </a:r>
          </a:p>
          <a:p>
            <a:pPr algn="just">
              <a:buNone/>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Use of CT and MRI scans grew 8–10% annually (1996–2010).</a:t>
            </a:r>
          </a:p>
          <a:p>
            <a:pPr algn="just">
              <a:buNone/>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Initiatives to reduce overuse include:</a:t>
            </a:r>
          </a:p>
          <a:p>
            <a:pPr algn="just">
              <a:buNone/>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The “Choosing Wisely®” campaign (U.S.)</a:t>
            </a:r>
          </a:p>
          <a:p>
            <a:pPr algn="just">
              <a:buNone/>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The “do not do” list by NICE (UK)</a:t>
            </a:r>
          </a:p>
          <a:p>
            <a:pPr algn="just">
              <a:buNone/>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Policies targeting low-value care in Australia</a:t>
            </a:r>
          </a:p>
          <a:p>
            <a:pPr algn="just">
              <a:buNone/>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Impact remains limited; few studies show major reductions in overuse.</a:t>
            </a:r>
          </a:p>
          <a:p>
            <a:pPr algn="just">
              <a:buNone/>
            </a:pP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6" name="图片 5">
            <a:extLst>
              <a:ext uri="{FF2B5EF4-FFF2-40B4-BE49-F238E27FC236}">
                <a16:creationId xmlns:a16="http://schemas.microsoft.com/office/drawing/2014/main" id="{E52ADA49-A7D4-8ACB-C6D9-EE7B10D8B07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97635" y="-23241"/>
            <a:ext cx="3254071" cy="1770425"/>
          </a:xfrm>
          <a:prstGeom prst="rect">
            <a:avLst/>
          </a:prstGeom>
          <a:noFill/>
          <a:ln>
            <a:noFill/>
          </a:ln>
        </p:spPr>
      </p:pic>
      <p:sp>
        <p:nvSpPr>
          <p:cNvPr id="4" name="文本框 3">
            <a:extLst>
              <a:ext uri="{FF2B5EF4-FFF2-40B4-BE49-F238E27FC236}">
                <a16:creationId xmlns:a16="http://schemas.microsoft.com/office/drawing/2014/main" id="{76B57EC6-A3A2-3010-65DA-4834620EB7D9}"/>
              </a:ext>
            </a:extLst>
          </p:cNvPr>
          <p:cNvSpPr txBox="1"/>
          <p:nvPr/>
        </p:nvSpPr>
        <p:spPr>
          <a:xfrm>
            <a:off x="6189901" y="1690688"/>
            <a:ext cx="5410221" cy="4500719"/>
          </a:xfrm>
          <a:prstGeom prst="rect">
            <a:avLst/>
          </a:prstGeom>
          <a:noFill/>
        </p:spPr>
        <p:txBody>
          <a:bodyPr wrap="square" rtlCol="0">
            <a:spAutoFit/>
          </a:bodyPr>
          <a:lstStyle/>
          <a:p>
            <a:pPr marL="228600" indent="-228600" algn="just">
              <a:lnSpc>
                <a:spcPct val="90000"/>
              </a:lnSpc>
              <a:spcBef>
                <a:spcPts val="1000"/>
              </a:spcBef>
            </a:pPr>
            <a:r>
              <a:rPr lang="en-US" altLang="zh-CN" kern="100" dirty="0">
                <a:latin typeface="等线" panose="02010600030101010101" pitchFamily="2" charset="-122"/>
                <a:ea typeface="等线" panose="02010600030101010101" pitchFamily="2" charset="-122"/>
                <a:cs typeface="Times New Roman" panose="02020603050405020304" pitchFamily="18" charset="0"/>
              </a:rPr>
              <a:t>Low- and Middle-Income Countries (LMICs)</a:t>
            </a:r>
          </a:p>
          <a:p>
            <a:pPr marL="228600" indent="-228600" algn="just">
              <a:lnSpc>
                <a:spcPct val="90000"/>
              </a:lnSpc>
              <a:spcBef>
                <a:spcPts val="1000"/>
              </a:spcBef>
            </a:pPr>
            <a:r>
              <a:rPr lang="en-US" altLang="zh-CN" kern="100" dirty="0">
                <a:latin typeface="等线" panose="02010600030101010101" pitchFamily="2" charset="-122"/>
                <a:ea typeface="等线" panose="02010600030101010101" pitchFamily="2" charset="-122"/>
                <a:cs typeface="Times New Roman" panose="02020603050405020304" pitchFamily="18" charset="0"/>
              </a:rPr>
              <a:t>Overuse is rising sharply, especially for high-cost or incentivized services.</a:t>
            </a:r>
          </a:p>
          <a:p>
            <a:pPr marL="228600" indent="-228600" algn="just">
              <a:lnSpc>
                <a:spcPct val="90000"/>
              </a:lnSpc>
              <a:spcBef>
                <a:spcPts val="1000"/>
              </a:spcBef>
            </a:pPr>
            <a:r>
              <a:rPr lang="en-US" altLang="zh-CN" kern="100" dirty="0">
                <a:latin typeface="等线" panose="02010600030101010101" pitchFamily="2" charset="-122"/>
                <a:ea typeface="等线" panose="02010600030101010101" pitchFamily="2" charset="-122"/>
                <a:cs typeface="Times New Roman" panose="02020603050405020304" pitchFamily="18" charset="0"/>
              </a:rPr>
              <a:t>Tanzania: Caesarean delivery rates in low-risk births rose from 19% to 49% (2000–2011).</a:t>
            </a:r>
          </a:p>
          <a:p>
            <a:pPr marL="228600" indent="-228600" algn="just">
              <a:lnSpc>
                <a:spcPct val="90000"/>
              </a:lnSpc>
              <a:spcBef>
                <a:spcPts val="1000"/>
              </a:spcBef>
            </a:pPr>
            <a:r>
              <a:rPr lang="en-US" altLang="zh-CN" kern="100" dirty="0">
                <a:latin typeface="等线" panose="02010600030101010101" pitchFamily="2" charset="-122"/>
                <a:ea typeface="等线" panose="02010600030101010101" pitchFamily="2" charset="-122"/>
                <a:cs typeface="Times New Roman" panose="02020603050405020304" pitchFamily="18" charset="0"/>
              </a:rPr>
              <a:t>India: Reports of unnecessary hysterectomies and widespread overuse of drugs, scans, and procedures—often driven by financial incentives or corruption.</a:t>
            </a:r>
          </a:p>
          <a:p>
            <a:pPr marL="228600" indent="-228600" algn="just">
              <a:lnSpc>
                <a:spcPct val="90000"/>
              </a:lnSpc>
              <a:spcBef>
                <a:spcPts val="1000"/>
              </a:spcBef>
            </a:pPr>
            <a:r>
              <a:rPr lang="en-US" altLang="zh-CN" kern="100" dirty="0">
                <a:latin typeface="等线" panose="02010600030101010101" pitchFamily="2" charset="-122"/>
                <a:ea typeface="等线" panose="02010600030101010101" pitchFamily="2" charset="-122"/>
                <a:cs typeface="Times New Roman" panose="02020603050405020304" pitchFamily="18" charset="0"/>
              </a:rPr>
              <a:t>China: Reduced state funding led to hospitals overcharging for procedures, contributing to a 46% caesarean rate in some rural areas.</a:t>
            </a:r>
          </a:p>
          <a:p>
            <a:pPr marL="228600" indent="-228600" algn="just">
              <a:lnSpc>
                <a:spcPct val="90000"/>
              </a:lnSpc>
              <a:spcBef>
                <a:spcPts val="1000"/>
              </a:spcBef>
            </a:pPr>
            <a:r>
              <a:rPr lang="en-US" altLang="zh-CN" kern="100" dirty="0">
                <a:latin typeface="等线" panose="02010600030101010101" pitchFamily="2" charset="-122"/>
                <a:ea typeface="等线" panose="02010600030101010101" pitchFamily="2" charset="-122"/>
                <a:cs typeface="Times New Roman" panose="02020603050405020304" pitchFamily="18" charset="0"/>
              </a:rPr>
              <a:t>These trends seem recent and accelerating, but long-term data is limited.</a:t>
            </a:r>
          </a:p>
          <a:p>
            <a:endParaRPr lang="zh-CN" altLang="en-US" dirty="0"/>
          </a:p>
        </p:txBody>
      </p:sp>
    </p:spTree>
    <p:extLst>
      <p:ext uri="{BB962C8B-B14F-4D97-AF65-F5344CB8AC3E}">
        <p14:creationId xmlns:p14="http://schemas.microsoft.com/office/powerpoint/2010/main" val="2263664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6E1E288-9E44-5A49-0591-2F092AA2F8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042" y="0"/>
            <a:ext cx="5723833" cy="6858000"/>
          </a:xfrm>
          <a:prstGeom prst="rect">
            <a:avLst/>
          </a:prstGeom>
        </p:spPr>
      </p:pic>
      <p:pic>
        <p:nvPicPr>
          <p:cNvPr id="7" name="图片 6">
            <a:extLst>
              <a:ext uri="{FF2B5EF4-FFF2-40B4-BE49-F238E27FC236}">
                <a16:creationId xmlns:a16="http://schemas.microsoft.com/office/drawing/2014/main" id="{A3EB4BA7-5988-BC22-BC27-3DD7E25540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2875" y="0"/>
            <a:ext cx="6531429" cy="6858000"/>
          </a:xfrm>
          <a:prstGeom prst="rect">
            <a:avLst/>
          </a:prstGeom>
        </p:spPr>
      </p:pic>
    </p:spTree>
    <p:extLst>
      <p:ext uri="{BB962C8B-B14F-4D97-AF65-F5344CB8AC3E}">
        <p14:creationId xmlns:p14="http://schemas.microsoft.com/office/powerpoint/2010/main" val="4188105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A64789-B153-2CC9-E117-129786107170}"/>
              </a:ext>
            </a:extLst>
          </p:cNvPr>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Proposal</a:t>
            </a:r>
            <a:endParaRPr lang="zh-CN" altLang="en-US" dirty="0">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03DA669B-51AC-8FA7-4C99-25EB5575C042}"/>
              </a:ext>
            </a:extLst>
          </p:cNvPr>
          <p:cNvSpPr>
            <a:spLocks noGrp="1"/>
          </p:cNvSpPr>
          <p:nvPr>
            <p:ph idx="1"/>
          </p:nvPr>
        </p:nvSpPr>
        <p:spPr>
          <a:xfrm>
            <a:off x="838200" y="1576908"/>
            <a:ext cx="10515600" cy="4443502"/>
          </a:xfrm>
        </p:spPr>
        <p:txBody>
          <a:bodyPr>
            <a:normAutofit/>
          </a:bodyPr>
          <a:lstStyle/>
          <a:p>
            <a:pPr lvl="0"/>
            <a:r>
              <a:rPr lang="en-US" altLang="zh-CN" b="1" dirty="0"/>
              <a:t>We</a:t>
            </a:r>
            <a:r>
              <a:rPr lang="zh-CN" altLang="en-US" b="1" dirty="0"/>
              <a:t> </a:t>
            </a:r>
            <a:r>
              <a:rPr lang="en-US" altLang="zh-CN" b="1" dirty="0"/>
              <a:t>want</a:t>
            </a:r>
            <a:r>
              <a:rPr lang="zh-CN" altLang="en-US" b="1" dirty="0"/>
              <a:t> </a:t>
            </a:r>
            <a:r>
              <a:rPr lang="en-US" altLang="zh-CN" b="1" dirty="0"/>
              <a:t>to</a:t>
            </a:r>
            <a:r>
              <a:rPr lang="zh-CN" altLang="en-US" b="1" dirty="0"/>
              <a:t> </a:t>
            </a:r>
            <a:r>
              <a:rPr lang="en-US" altLang="zh-CN" b="1" dirty="0"/>
              <a:t>design</a:t>
            </a:r>
            <a:r>
              <a:rPr lang="zh-CN" altLang="en-US" b="1" dirty="0"/>
              <a:t> </a:t>
            </a:r>
            <a:r>
              <a:rPr lang="en-US" altLang="zh-CN" dirty="0"/>
              <a:t>A game about the situation Medical Overuse</a:t>
            </a:r>
            <a:endParaRPr lang="zh-CN" altLang="zh-CN" sz="1800" dirty="0"/>
          </a:p>
          <a:p>
            <a:pPr lvl="0"/>
            <a:r>
              <a:rPr lang="en-US" altLang="zh-CN" b="1" dirty="0"/>
              <a:t>The main idea of your project and explain</a:t>
            </a:r>
            <a:endParaRPr lang="zh-CN" altLang="zh-CN" sz="1800" dirty="0"/>
          </a:p>
          <a:p>
            <a:r>
              <a:rPr lang="en-US" altLang="zh-CN" dirty="0"/>
              <a:t>The final preparation is presented in the form of a board game and a survey report/synthesis. Medical overtreatment has become a hidden crisis in the global healthcare system. This project provides an interdisciplinary perspective to help the public understand how drug abuse induces drug-resistant bacteria, waste of resources, psychological dependence, and other issues to promote healthy drug use behaviors.</a:t>
            </a:r>
            <a:endParaRPr lang="zh-CN" altLang="zh-CN" sz="1800" dirty="0"/>
          </a:p>
        </p:txBody>
      </p:sp>
    </p:spTree>
    <p:extLst>
      <p:ext uri="{BB962C8B-B14F-4D97-AF65-F5344CB8AC3E}">
        <p14:creationId xmlns:p14="http://schemas.microsoft.com/office/powerpoint/2010/main" val="1660708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2B1587-A7EB-241A-1B28-5D20A8AB74A1}"/>
              </a:ext>
            </a:extLst>
          </p:cNvPr>
          <p:cNvSpPr>
            <a:spLocks noGrp="1"/>
          </p:cNvSpPr>
          <p:nvPr>
            <p:ph type="title"/>
          </p:nvPr>
        </p:nvSpPr>
        <p:spPr>
          <a:xfrm>
            <a:off x="505664" y="327085"/>
            <a:ext cx="11868302" cy="1325563"/>
          </a:xfrm>
        </p:spPr>
        <p:txBody>
          <a:bodyPr/>
          <a:lstStyle/>
          <a:p>
            <a:r>
              <a:rPr lang="en-US" altLang="zh-CN" dirty="0">
                <a:latin typeface="Times New Roman" panose="02020603050405020304" pitchFamily="18" charset="0"/>
                <a:cs typeface="Times New Roman" panose="02020603050405020304" pitchFamily="18" charset="0"/>
              </a:rPr>
              <a:t>Outline</a:t>
            </a:r>
            <a:endParaRPr lang="zh-CN" altLang="en-US" dirty="0">
              <a:latin typeface="Times New Roman" panose="02020603050405020304" pitchFamily="18" charset="0"/>
              <a:cs typeface="Times New Roman" panose="02020603050405020304" pitchFamily="18" charset="0"/>
            </a:endParaRPr>
          </a:p>
        </p:txBody>
      </p:sp>
      <p:sp>
        <p:nvSpPr>
          <p:cNvPr id="5" name="文本框 4">
            <a:extLst>
              <a:ext uri="{FF2B5EF4-FFF2-40B4-BE49-F238E27FC236}">
                <a16:creationId xmlns:a16="http://schemas.microsoft.com/office/drawing/2014/main" id="{494A9B03-BEC5-2DF8-6A25-FAFBFF8C7A68}"/>
              </a:ext>
            </a:extLst>
          </p:cNvPr>
          <p:cNvSpPr txBox="1"/>
          <p:nvPr/>
        </p:nvSpPr>
        <p:spPr>
          <a:xfrm>
            <a:off x="936549" y="1652648"/>
            <a:ext cx="8959926" cy="4524315"/>
          </a:xfrm>
          <a:prstGeom prst="rect">
            <a:avLst/>
          </a:prstGeom>
          <a:noFill/>
        </p:spPr>
        <p:txBody>
          <a:bodyPr wrap="square">
            <a:spAutoFit/>
          </a:bodyPr>
          <a:lstStyle/>
          <a:p>
            <a:pPr algn="l">
              <a:buNone/>
            </a:pPr>
            <a:r>
              <a:rPr lang="en-US" altLang="zh-CN" sz="1800" kern="100" dirty="0">
                <a:effectLst/>
                <a:latin typeface="Calibri" panose="020F0502020204030204" pitchFamily="34" charset="0"/>
                <a:ea typeface="DengXian" panose="02010600030101010101" pitchFamily="2" charset="-122"/>
                <a:cs typeface="Times New Roman" panose="02020603050405020304" pitchFamily="18" charset="0"/>
              </a:rPr>
              <a:t>Week 1</a:t>
            </a:r>
            <a:r>
              <a:rPr lang="zh-CN" altLang="zh-CN" sz="1800" kern="100" dirty="0">
                <a:effectLst/>
                <a:latin typeface="Calibri" panose="020F0502020204030204" pitchFamily="34" charset="0"/>
                <a:ea typeface="DengXian" panose="02010600030101010101" pitchFamily="2" charset="-122"/>
                <a:cs typeface="Calibri" panose="020F0502020204030204" pitchFamily="34" charset="0"/>
              </a:rPr>
              <a:t>（</a:t>
            </a:r>
            <a:r>
              <a:rPr lang="en-US" altLang="zh-CN" sz="1800" kern="100" dirty="0">
                <a:effectLst/>
                <a:latin typeface="Calibri" panose="020F0502020204030204" pitchFamily="34" charset="0"/>
                <a:ea typeface="DengXian" panose="02010600030101010101" pitchFamily="2" charset="-122"/>
                <a:cs typeface="Times New Roman" panose="02020603050405020304" pitchFamily="18" charset="0"/>
              </a:rPr>
              <a:t>5.19–5.25</a:t>
            </a:r>
            <a:r>
              <a:rPr lang="zh-CN" altLang="zh-CN" sz="1800" kern="100" dirty="0">
                <a:effectLst/>
                <a:latin typeface="Calibri" panose="020F0502020204030204" pitchFamily="34" charset="0"/>
                <a:ea typeface="DengXian" panose="02010600030101010101" pitchFamily="2" charset="-122"/>
                <a:cs typeface="Calibri" panose="020F0502020204030204" pitchFamily="34" charset="0"/>
              </a:rPr>
              <a:t>）</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buNone/>
            </a:pPr>
            <a:r>
              <a:rPr lang="en-US" altLang="zh-CN" sz="1800" kern="100" dirty="0">
                <a:effectLst/>
                <a:latin typeface="Calibri" panose="020F0502020204030204" pitchFamily="34" charset="0"/>
                <a:ea typeface="DengXian" panose="02010600030101010101" pitchFamily="2" charset="-122"/>
                <a:cs typeface="Times New Roman" panose="02020603050405020304" pitchFamily="18" charset="0"/>
              </a:rPr>
              <a:t>Clarify the research question, formulate the work plan, complete the preliminary literature review and model framework construction, and preliminarily organize the drug/psychological variables</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buNone/>
            </a:pPr>
            <a:r>
              <a:rPr lang="en-US" altLang="zh-CN" sz="1800" kern="100" dirty="0">
                <a:effectLst/>
                <a:latin typeface="Calibri" panose="020F0502020204030204" pitchFamily="34" charset="0"/>
                <a:ea typeface="DengXian" panose="02010600030101010101" pitchFamily="2" charset="-122"/>
                <a:cs typeface="Times New Roman" panose="02020603050405020304" pitchFamily="18" charset="0"/>
              </a:rPr>
              <a:t>Week 2</a:t>
            </a:r>
            <a:r>
              <a:rPr lang="zh-CN" altLang="zh-CN" sz="1800" kern="100" dirty="0">
                <a:effectLst/>
                <a:latin typeface="Calibri" panose="020F0502020204030204" pitchFamily="34" charset="0"/>
                <a:ea typeface="DengXian" panose="02010600030101010101" pitchFamily="2" charset="-122"/>
                <a:cs typeface="Calibri" panose="020F0502020204030204" pitchFamily="34" charset="0"/>
              </a:rPr>
              <a:t>（</a:t>
            </a:r>
            <a:r>
              <a:rPr lang="en-US" altLang="zh-CN" sz="1800" kern="100" dirty="0">
                <a:effectLst/>
                <a:latin typeface="Calibri" panose="020F0502020204030204" pitchFamily="34" charset="0"/>
                <a:ea typeface="DengXian" panose="02010600030101010101" pitchFamily="2" charset="-122"/>
                <a:cs typeface="Times New Roman" panose="02020603050405020304" pitchFamily="18" charset="0"/>
              </a:rPr>
              <a:t>5.26–6.1</a:t>
            </a:r>
            <a:r>
              <a:rPr lang="zh-CN" altLang="zh-CN" sz="1800" kern="100" dirty="0">
                <a:effectLst/>
                <a:latin typeface="Calibri" panose="020F0502020204030204" pitchFamily="34" charset="0"/>
                <a:ea typeface="DengXian" panose="02010600030101010101" pitchFamily="2" charset="-122"/>
                <a:cs typeface="Calibri" panose="020F0502020204030204" pitchFamily="34" charset="0"/>
              </a:rPr>
              <a:t>）</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buNone/>
            </a:pPr>
            <a:r>
              <a:rPr lang="en-US" altLang="zh-CN" sz="1800" kern="100" dirty="0">
                <a:effectLst/>
                <a:latin typeface="Calibri" panose="020F0502020204030204" pitchFamily="34" charset="0"/>
                <a:ea typeface="DengXian" panose="02010600030101010101" pitchFamily="2" charset="-122"/>
                <a:cs typeface="Times New Roman" panose="02020603050405020304" pitchFamily="18" charset="0"/>
              </a:rPr>
              <a:t>Began to collect data: pharmacodynamic data, psychological research, drug resistance cases, etc. Preliminary modeling of calculus model, formula derivation + case verification The chemical part began to form a "drug-target-resistance" chain</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buNone/>
            </a:pPr>
            <a:r>
              <a:rPr lang="en-US" altLang="zh-CN" sz="1800" kern="100" dirty="0">
                <a:effectLst/>
                <a:latin typeface="Calibri" panose="020F0502020204030204" pitchFamily="34" charset="0"/>
                <a:ea typeface="DengXian" panose="02010600030101010101" pitchFamily="2" charset="-122"/>
                <a:cs typeface="Times New Roman" panose="02020603050405020304" pitchFamily="18" charset="0"/>
              </a:rPr>
              <a:t>Week 3</a:t>
            </a:r>
            <a:r>
              <a:rPr lang="zh-CN" altLang="zh-CN" sz="1800" kern="100" dirty="0">
                <a:effectLst/>
                <a:latin typeface="Calibri" panose="020F0502020204030204" pitchFamily="34" charset="0"/>
                <a:ea typeface="DengXian" panose="02010600030101010101" pitchFamily="2" charset="-122"/>
                <a:cs typeface="Calibri" panose="020F0502020204030204" pitchFamily="34" charset="0"/>
              </a:rPr>
              <a:t>（</a:t>
            </a:r>
            <a:r>
              <a:rPr lang="en-US" altLang="zh-CN" sz="1800" kern="100" dirty="0">
                <a:effectLst/>
                <a:latin typeface="Calibri" panose="020F0502020204030204" pitchFamily="34" charset="0"/>
                <a:ea typeface="DengXian" panose="02010600030101010101" pitchFamily="2" charset="-122"/>
                <a:cs typeface="Times New Roman" panose="02020603050405020304" pitchFamily="18" charset="0"/>
              </a:rPr>
              <a:t>6.2–6.8</a:t>
            </a:r>
            <a:r>
              <a:rPr lang="zh-CN" altLang="zh-CN" sz="1800" kern="100" dirty="0">
                <a:effectLst/>
                <a:latin typeface="Calibri" panose="020F0502020204030204" pitchFamily="34" charset="0"/>
                <a:ea typeface="DengXian" panose="02010600030101010101" pitchFamily="2" charset="-122"/>
                <a:cs typeface="Calibri" panose="020F0502020204030204" pitchFamily="34" charset="0"/>
              </a:rPr>
              <a:t>）</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buNone/>
            </a:pPr>
            <a:r>
              <a:rPr lang="en-US" altLang="zh-CN" sz="1800" kern="100" dirty="0">
                <a:effectLst/>
                <a:latin typeface="Calibri" panose="020F0502020204030204" pitchFamily="34" charset="0"/>
                <a:ea typeface="DengXian" panose="02010600030101010101" pitchFamily="2" charset="-122"/>
                <a:cs typeface="Times New Roman" panose="02020603050405020304" pitchFamily="18" charset="0"/>
              </a:rPr>
              <a:t>Enter the game design stage (sketch design + basic rule formulation) Psychology + chemistry + mathematics knowledge into game mechanics Writing project paper: background + method + first draft of model</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buNone/>
            </a:pPr>
            <a:r>
              <a:rPr lang="en-US" altLang="zh-CN" sz="1800" kern="100" dirty="0">
                <a:effectLst/>
                <a:latin typeface="Calibri" panose="020F0502020204030204" pitchFamily="34" charset="0"/>
                <a:ea typeface="DengXian" panose="02010600030101010101" pitchFamily="2" charset="-122"/>
                <a:cs typeface="Times New Roman" panose="02020603050405020304" pitchFamily="18" charset="0"/>
              </a:rPr>
              <a:t>Week 4/</a:t>
            </a:r>
            <a:r>
              <a:rPr lang="zh-CN" altLang="zh-CN" sz="1800" kern="100" dirty="0">
                <a:effectLst/>
                <a:latin typeface="Calibri" panose="020F0502020204030204" pitchFamily="34" charset="0"/>
                <a:ea typeface="DengXian" panose="02010600030101010101" pitchFamily="2" charset="-122"/>
                <a:cs typeface="Calibri" panose="020F0502020204030204" pitchFamily="34" charset="0"/>
              </a:rPr>
              <a:t>（</a:t>
            </a:r>
            <a:r>
              <a:rPr lang="en-US" altLang="zh-CN" sz="1800" kern="100" dirty="0">
                <a:effectLst/>
                <a:latin typeface="Calibri" panose="020F0502020204030204" pitchFamily="34" charset="0"/>
                <a:ea typeface="DengXian" panose="02010600030101010101" pitchFamily="2" charset="-122"/>
                <a:cs typeface="Times New Roman" panose="02020603050405020304" pitchFamily="18" charset="0"/>
              </a:rPr>
              <a:t>6.9–6.16</a:t>
            </a:r>
            <a:r>
              <a:rPr lang="zh-CN" altLang="zh-CN" sz="1800" kern="100" dirty="0">
                <a:effectLst/>
                <a:latin typeface="Calibri" panose="020F0502020204030204" pitchFamily="34" charset="0"/>
                <a:ea typeface="DengXian" panose="02010600030101010101" pitchFamily="2" charset="-122"/>
                <a:cs typeface="Calibri" panose="020F0502020204030204" pitchFamily="34" charset="0"/>
              </a:rPr>
              <a:t>）</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buNone/>
            </a:pPr>
            <a:r>
              <a:rPr lang="en-US" altLang="zh-CN" sz="1800" kern="100" dirty="0">
                <a:effectLst/>
                <a:latin typeface="Calibri" panose="020F0502020204030204" pitchFamily="34" charset="0"/>
                <a:ea typeface="DengXian" panose="02010600030101010101" pitchFamily="2" charset="-122"/>
                <a:cs typeface="Times New Roman" panose="02020603050405020304" pitchFamily="18" charset="0"/>
              </a:rPr>
              <a:t>Completion of the final report (including data analysis, model diagrams, and literature citations)</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l"/>
            <a:r>
              <a:rPr lang="zh-CN" altLang="zh-CN" sz="1800" kern="100" dirty="0">
                <a:effectLst/>
                <a:latin typeface="DengXian" panose="02010600030101010101" pitchFamily="2" charset="-122"/>
                <a:ea typeface="MS Gothic" panose="020B0609070205080204" pitchFamily="49" charset="-128"/>
                <a:cs typeface="MS Gothic" panose="020B0609070205080204" pitchFamily="49" charset="-128"/>
              </a:rPr>
              <a:t> </a:t>
            </a:r>
            <a:r>
              <a:rPr lang="en-US" altLang="zh-CN" sz="1800" kern="100" dirty="0">
                <a:effectLst/>
                <a:latin typeface="Calibri" panose="020F0502020204030204" pitchFamily="34" charset="0"/>
                <a:ea typeface="DengXian" panose="02010600030101010101" pitchFamily="2" charset="-122"/>
                <a:cs typeface="Times New Roman" panose="02020603050405020304" pitchFamily="18" charset="0"/>
              </a:rPr>
              <a:t>Complete board game art + test + manual production and prepare for the final presentation</a:t>
            </a:r>
            <a:endParaRPr lang="zh-CN" altLang="zh-CN" sz="120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645848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C2055-8160-B682-C330-640A1FAB9CC9}"/>
            </a:ext>
          </a:extLst>
        </p:cNvPr>
        <p:cNvGrpSpPr/>
        <p:nvPr/>
      </p:nvGrpSpPr>
      <p:grpSpPr>
        <a:xfrm>
          <a:off x="0" y="0"/>
          <a:ext cx="0" cy="0"/>
          <a:chOff x="0" y="0"/>
          <a:chExt cx="0" cy="0"/>
        </a:xfrm>
      </p:grpSpPr>
      <p:pic>
        <p:nvPicPr>
          <p:cNvPr id="6" name="图片 5">
            <a:extLst>
              <a:ext uri="{FF2B5EF4-FFF2-40B4-BE49-F238E27FC236}">
                <a16:creationId xmlns:a16="http://schemas.microsoft.com/office/drawing/2014/main" id="{71FE9395-E099-0A33-3A32-8A8E60798D1C}"/>
              </a:ext>
            </a:extLst>
          </p:cNvPr>
          <p:cNvPicPr>
            <a:picLocks noChangeAspect="1"/>
          </p:cNvPicPr>
          <p:nvPr/>
        </p:nvPicPr>
        <p:blipFill>
          <a:blip r:embed="rId3"/>
          <a:stretch>
            <a:fillRect/>
          </a:stretch>
        </p:blipFill>
        <p:spPr>
          <a:xfrm>
            <a:off x="246746" y="154565"/>
            <a:ext cx="1373102" cy="1650313"/>
          </a:xfrm>
          <a:prstGeom prst="rect">
            <a:avLst/>
          </a:prstGeom>
        </p:spPr>
      </p:pic>
      <p:sp>
        <p:nvSpPr>
          <p:cNvPr id="2" name="标题 1">
            <a:extLst>
              <a:ext uri="{FF2B5EF4-FFF2-40B4-BE49-F238E27FC236}">
                <a16:creationId xmlns:a16="http://schemas.microsoft.com/office/drawing/2014/main" id="{C8A76CC0-6EF0-8E0A-36EC-DE041BF77465}"/>
              </a:ext>
            </a:extLst>
          </p:cNvPr>
          <p:cNvSpPr>
            <a:spLocks noGrp="1"/>
          </p:cNvSpPr>
          <p:nvPr>
            <p:ph type="title"/>
          </p:nvPr>
        </p:nvSpPr>
        <p:spPr>
          <a:xfrm>
            <a:off x="1304544" y="366884"/>
            <a:ext cx="10515600" cy="1325563"/>
          </a:xfrm>
        </p:spPr>
        <p:txBody>
          <a:bodyPr/>
          <a:lstStyle/>
          <a:p>
            <a:r>
              <a:rPr lang="en-US" altLang="zh-CN" dirty="0">
                <a:latin typeface="Times New Roman" panose="02020603050405020304" pitchFamily="18" charset="0"/>
                <a:cs typeface="Times New Roman" panose="02020603050405020304" pitchFamily="18" charset="0"/>
              </a:rPr>
              <a:t>Microeconomics</a:t>
            </a:r>
            <a:endParaRPr lang="zh-CN" altLang="en-US" dirty="0">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A331A3BC-D14A-1055-E836-9F4F451CE4DF}"/>
              </a:ext>
            </a:extLst>
          </p:cNvPr>
          <p:cNvSpPr>
            <a:spLocks noGrp="1"/>
          </p:cNvSpPr>
          <p:nvPr>
            <p:ph idx="1"/>
          </p:nvPr>
        </p:nvSpPr>
        <p:spPr>
          <a:xfrm>
            <a:off x="933297" y="1832940"/>
            <a:ext cx="4443374" cy="4399610"/>
          </a:xfrm>
        </p:spPr>
        <p:txBody>
          <a:bodyPr>
            <a:normAutofit fontScale="85000" lnSpcReduction="20000"/>
          </a:bodyPr>
          <a:lstStyle/>
          <a:p>
            <a:r>
              <a:rPr lang="en-US" altLang="zh-CN" dirty="0"/>
              <a:t>Compare and contrast different country’s medical system</a:t>
            </a:r>
          </a:p>
          <a:p>
            <a:endParaRPr lang="en-US" altLang="zh-CN" dirty="0"/>
          </a:p>
          <a:p>
            <a:r>
              <a:rPr lang="en-US" altLang="zh-CN" dirty="0"/>
              <a:t>Category: </a:t>
            </a:r>
          </a:p>
          <a:p>
            <a:pPr lvl="1"/>
            <a:r>
              <a:rPr lang="en-US" altLang="zh-CN" dirty="0"/>
              <a:t>US (</a:t>
            </a:r>
            <a:r>
              <a:rPr lang="en-US" altLang="zh-CN" b="1" dirty="0"/>
              <a:t>fee-for-service</a:t>
            </a:r>
            <a:r>
              <a:rPr lang="en-US" altLang="zh-CN" dirty="0"/>
              <a:t>), </a:t>
            </a:r>
          </a:p>
          <a:p>
            <a:pPr lvl="1"/>
            <a:r>
              <a:rPr lang="en-US" altLang="zh-CN" dirty="0"/>
              <a:t>United Kingdom, Canada, Spain, New Zealand(</a:t>
            </a:r>
            <a:r>
              <a:rPr lang="en-US" altLang="zh-CN" b="1" dirty="0"/>
              <a:t>Beveridge Model</a:t>
            </a:r>
            <a:r>
              <a:rPr lang="en-US" altLang="zh-CN" dirty="0"/>
              <a:t>),</a:t>
            </a:r>
          </a:p>
          <a:p>
            <a:pPr lvl="1"/>
            <a:r>
              <a:rPr lang="en-US" altLang="zh-CN" dirty="0"/>
              <a:t> France/Germany (</a:t>
            </a:r>
            <a:r>
              <a:rPr lang="en-US" altLang="zh-CN" b="1" dirty="0"/>
              <a:t>Bismarck Model</a:t>
            </a:r>
            <a:r>
              <a:rPr lang="en-US" altLang="zh-CN" dirty="0"/>
              <a:t>), </a:t>
            </a:r>
          </a:p>
          <a:p>
            <a:pPr lvl="1"/>
            <a:r>
              <a:rPr lang="en-US" altLang="zh-CN" dirty="0"/>
              <a:t>China Mainland (</a:t>
            </a:r>
            <a:r>
              <a:rPr lang="en-US" altLang="zh-CN" b="1" dirty="0"/>
              <a:t>Hybrid model</a:t>
            </a:r>
            <a:r>
              <a:rPr lang="en-US" altLang="zh-CN" dirty="0"/>
              <a:t>: Public hospitals + insurance + out-of-pocket),</a:t>
            </a:r>
          </a:p>
          <a:p>
            <a:pPr lvl="1"/>
            <a:r>
              <a:rPr lang="en-US" altLang="zh-CN" dirty="0"/>
              <a:t>Taiwan (</a:t>
            </a:r>
            <a:r>
              <a:rPr lang="en-US" altLang="zh-CN" b="1" dirty="0"/>
              <a:t>National Health Insurance Model</a:t>
            </a:r>
            <a:r>
              <a:rPr lang="en-US" altLang="zh-CN" dirty="0"/>
              <a:t>)</a:t>
            </a:r>
            <a:endParaRPr lang="zh-CN" altLang="zh-CN" dirty="0"/>
          </a:p>
          <a:p>
            <a:endParaRPr lang="en-US" altLang="zh-CN" dirty="0"/>
          </a:p>
          <a:p>
            <a:endParaRPr lang="en-US" altLang="zh-CN" dirty="0"/>
          </a:p>
        </p:txBody>
      </p:sp>
      <p:sp>
        <p:nvSpPr>
          <p:cNvPr id="5" name="文本框 4">
            <a:extLst>
              <a:ext uri="{FF2B5EF4-FFF2-40B4-BE49-F238E27FC236}">
                <a16:creationId xmlns:a16="http://schemas.microsoft.com/office/drawing/2014/main" id="{5358B7E9-F97F-31C7-AB7B-6B48EB6235C2}"/>
              </a:ext>
            </a:extLst>
          </p:cNvPr>
          <p:cNvSpPr txBox="1"/>
          <p:nvPr/>
        </p:nvSpPr>
        <p:spPr>
          <a:xfrm>
            <a:off x="6686703" y="691250"/>
            <a:ext cx="4696359" cy="6186309"/>
          </a:xfrm>
          <a:prstGeom prst="rect">
            <a:avLst/>
          </a:prstGeom>
          <a:noFill/>
        </p:spPr>
        <p:txBody>
          <a:bodyPr wrap="square" rtlCol="0">
            <a:spAutoFit/>
          </a:bodyPr>
          <a:lstStyle/>
          <a:p>
            <a:pPr marL="285750" indent="-285750">
              <a:buFont typeface="Wingdings" panose="05000000000000000000" pitchFamily="2" charset="2"/>
              <a:buChar char="Ø"/>
            </a:pPr>
            <a:r>
              <a:rPr lang="en-US" altLang="zh-CN" b="1" dirty="0"/>
              <a:t>Beveridge Model: </a:t>
            </a:r>
            <a:r>
              <a:rPr lang="en-US" altLang="zh-CN" dirty="0"/>
              <a:t>government provides and funds healthcare</a:t>
            </a:r>
            <a:endParaRPr lang="zh-CN" altLang="zh-CN" dirty="0"/>
          </a:p>
          <a:p>
            <a:pPr marL="742950" lvl="1" indent="-285750">
              <a:buFont typeface="Wingdings" panose="05000000000000000000" pitchFamily="2" charset="2"/>
              <a:buChar char="Ø"/>
            </a:pPr>
            <a:r>
              <a:rPr lang="en-US" altLang="zh-CN" dirty="0"/>
              <a:t>Berveridge Model is funded by public taxes and provides healthcare services directly through government-run hospitals and clinics</a:t>
            </a:r>
            <a:endParaRPr lang="zh-CN" altLang="zh-CN" dirty="0"/>
          </a:p>
          <a:p>
            <a:pPr marL="742950" lvl="1" indent="-285750">
              <a:buFont typeface="Wingdings" panose="05000000000000000000" pitchFamily="2" charset="2"/>
              <a:buChar char="Ø"/>
            </a:pPr>
            <a:r>
              <a:rPr lang="zh-CN" altLang="zh-CN" dirty="0"/>
              <a:t>由于资源预算制度、政府控制路径、绩效指标，过度医疗的动机较弱，但是也可能导致延迟治疗</a:t>
            </a:r>
            <a:endParaRPr lang="en-US" altLang="zh-CN" dirty="0"/>
          </a:p>
          <a:p>
            <a:endParaRPr lang="en-US" altLang="zh-CN" dirty="0"/>
          </a:p>
          <a:p>
            <a:pPr marL="285750" indent="-285750">
              <a:buFont typeface="Wingdings" panose="05000000000000000000" pitchFamily="2" charset="2"/>
              <a:buChar char="Ø"/>
            </a:pPr>
            <a:r>
              <a:rPr lang="en-US" altLang="zh-CN" b="1" dirty="0"/>
              <a:t>Bismarck Model</a:t>
            </a:r>
            <a:r>
              <a:rPr lang="en-US" altLang="zh-CN" dirty="0"/>
              <a:t>: employees and employers contribute to non-profit insurance funds. </a:t>
            </a:r>
          </a:p>
          <a:p>
            <a:pPr marL="742950" lvl="1" indent="-285750">
              <a:buFont typeface="Wingdings" panose="05000000000000000000" pitchFamily="2" charset="2"/>
              <a:buChar char="Ø"/>
            </a:pPr>
            <a:r>
              <a:rPr lang="zh-CN" altLang="zh-CN" dirty="0"/>
              <a:t>尽管有保险公司、监管机制（</a:t>
            </a:r>
            <a:r>
              <a:rPr lang="en-US" altLang="zh-CN" dirty="0"/>
              <a:t>DRG</a:t>
            </a:r>
            <a:r>
              <a:rPr lang="zh-CN" altLang="zh-CN" dirty="0"/>
              <a:t>、预算控制）的控制，很多私营医院仍追求利润。</a:t>
            </a:r>
            <a:r>
              <a:rPr lang="en-US" altLang="zh-CN" dirty="0"/>
              <a:t>profit seeking for high-margin technologies</a:t>
            </a:r>
            <a:r>
              <a:rPr lang="zh-CN" altLang="zh-CN" dirty="0"/>
              <a:t>是一个普遍存在的激励机制。</a:t>
            </a:r>
            <a:endParaRPr lang="en-US" altLang="zh-CN" dirty="0"/>
          </a:p>
          <a:p>
            <a:pPr marL="742950" lvl="1" indent="-285750">
              <a:buFont typeface="Wingdings" panose="05000000000000000000" pitchFamily="2" charset="2"/>
              <a:buChar char="Ø"/>
            </a:pPr>
            <a:r>
              <a:rPr lang="zh-CN" altLang="en-US" b="1" dirty="0"/>
              <a:t>竞争导致冗余</a:t>
            </a:r>
            <a:endParaRPr lang="zh-CN" altLang="en-US" dirty="0"/>
          </a:p>
          <a:p>
            <a:pPr marL="285750" indent="-285750">
              <a:buFont typeface="Wingdings" panose="05000000000000000000" pitchFamily="2" charset="2"/>
              <a:buChar char="Ø"/>
            </a:pPr>
            <a:endParaRPr lang="zh-CN" altLang="zh-CN" dirty="0"/>
          </a:p>
          <a:p>
            <a:pPr marL="285750" indent="-285750">
              <a:buFont typeface="Wingdings" panose="05000000000000000000" pitchFamily="2" charset="2"/>
              <a:buChar char="Ø"/>
            </a:pPr>
            <a:endParaRPr lang="zh-CN" altLang="zh-CN" dirty="0"/>
          </a:p>
          <a:p>
            <a:endParaRPr lang="zh-CN" altLang="en-US" dirty="0"/>
          </a:p>
        </p:txBody>
      </p:sp>
    </p:spTree>
    <p:extLst>
      <p:ext uri="{BB962C8B-B14F-4D97-AF65-F5344CB8AC3E}">
        <p14:creationId xmlns:p14="http://schemas.microsoft.com/office/powerpoint/2010/main" val="922726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C068D45-14FB-DA5C-38FE-B83491E55E07}"/>
              </a:ext>
            </a:extLst>
          </p:cNvPr>
          <p:cNvPicPr>
            <a:picLocks noChangeAspect="1"/>
          </p:cNvPicPr>
          <p:nvPr/>
        </p:nvPicPr>
        <p:blipFill>
          <a:blip r:embed="rId2"/>
          <a:stretch>
            <a:fillRect/>
          </a:stretch>
        </p:blipFill>
        <p:spPr>
          <a:xfrm>
            <a:off x="246746" y="154565"/>
            <a:ext cx="1373102" cy="1650313"/>
          </a:xfrm>
          <a:prstGeom prst="rect">
            <a:avLst/>
          </a:prstGeom>
        </p:spPr>
      </p:pic>
      <p:sp>
        <p:nvSpPr>
          <p:cNvPr id="2" name="标题 1">
            <a:extLst>
              <a:ext uri="{FF2B5EF4-FFF2-40B4-BE49-F238E27FC236}">
                <a16:creationId xmlns:a16="http://schemas.microsoft.com/office/drawing/2014/main" id="{9E068393-8E7C-E3FF-A18B-264325D08083}"/>
              </a:ext>
            </a:extLst>
          </p:cNvPr>
          <p:cNvSpPr>
            <a:spLocks noGrp="1"/>
          </p:cNvSpPr>
          <p:nvPr>
            <p:ph type="title"/>
          </p:nvPr>
        </p:nvSpPr>
        <p:spPr>
          <a:xfrm>
            <a:off x="1238098" y="401701"/>
            <a:ext cx="10515600" cy="1325563"/>
          </a:xfrm>
        </p:spPr>
        <p:txBody>
          <a:bodyPr/>
          <a:lstStyle/>
          <a:p>
            <a:r>
              <a:rPr lang="en-US" altLang="zh-CN" dirty="0">
                <a:latin typeface="Times New Roman" panose="02020603050405020304" pitchFamily="18" charset="0"/>
                <a:cs typeface="Times New Roman" panose="02020603050405020304" pitchFamily="18" charset="0"/>
              </a:rPr>
              <a:t>Microeconomics</a:t>
            </a:r>
            <a:endParaRPr lang="zh-CN" altLang="en-US" dirty="0">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AEF71043-F02B-8FC0-E253-9E6481FE3C2B}"/>
              </a:ext>
            </a:extLst>
          </p:cNvPr>
          <p:cNvSpPr>
            <a:spLocks noGrp="1"/>
          </p:cNvSpPr>
          <p:nvPr>
            <p:ph idx="1"/>
          </p:nvPr>
        </p:nvSpPr>
        <p:spPr>
          <a:xfrm>
            <a:off x="838200" y="1861423"/>
            <a:ext cx="5657698" cy="3638829"/>
          </a:xfrm>
        </p:spPr>
        <p:txBody>
          <a:bodyPr>
            <a:normAutofit/>
          </a:bodyPr>
          <a:lstStyle/>
          <a:p>
            <a:pPr marL="285750" indent="-285750">
              <a:buFont typeface="Wingdings" panose="05000000000000000000" pitchFamily="2" charset="2"/>
              <a:buChar char="Ø"/>
            </a:pPr>
            <a:r>
              <a:rPr lang="en-US" altLang="zh-CN" sz="1800" b="1" dirty="0"/>
              <a:t>Hybrid Model: </a:t>
            </a:r>
            <a:r>
              <a:rPr lang="en-US" altLang="zh-CN" sz="1800" dirty="0"/>
              <a:t>Combination of government funding, social health insurance, private insurance, and significant out-of-pocket payments by patients.</a:t>
            </a:r>
          </a:p>
          <a:p>
            <a:pPr marL="285750" indent="-285750">
              <a:buFont typeface="Wingdings" panose="05000000000000000000" pitchFamily="2" charset="2"/>
              <a:buChar char="Ø"/>
            </a:pPr>
            <a:r>
              <a:rPr lang="en-US" altLang="zh-CN" sz="1800" dirty="0"/>
              <a:t>Complex regulatory environment;</a:t>
            </a:r>
            <a:r>
              <a:rPr lang="zh-CN" altLang="en-US" sz="1800" dirty="0"/>
              <a:t> </a:t>
            </a:r>
            <a:r>
              <a:rPr lang="en-US" altLang="zh-CN" sz="1800" dirty="0"/>
              <a:t>Uneven resource distribution; Insurance coverage expanding but incomplete</a:t>
            </a:r>
          </a:p>
          <a:p>
            <a:pPr>
              <a:buFont typeface="Wingdings" panose="05000000000000000000" pitchFamily="2" charset="2"/>
              <a:buChar char="Ø"/>
            </a:pPr>
            <a:r>
              <a:rPr lang="zh-CN" altLang="en-US" sz="1800" dirty="0"/>
              <a:t>被过度医疗的原因：从供给来看，存在</a:t>
            </a:r>
            <a:r>
              <a:rPr lang="en-US" altLang="zh-CN" sz="1800" dirty="0"/>
              <a:t>providers‘ profit-seeking motivation</a:t>
            </a:r>
            <a:r>
              <a:rPr lang="zh-CN" altLang="en-US" sz="1800" dirty="0"/>
              <a:t>（</a:t>
            </a:r>
            <a:r>
              <a:rPr lang="en-US" altLang="zh-CN" sz="1800" dirty="0"/>
              <a:t>Provider financial incentives</a:t>
            </a:r>
            <a:r>
              <a:rPr lang="zh-CN" altLang="en-US" sz="1800" dirty="0"/>
              <a:t>）。从需求来看，治疗者普遍存在</a:t>
            </a:r>
            <a:r>
              <a:rPr lang="en-US" altLang="zh-CN" sz="1800" dirty="0"/>
              <a:t>Low health literacy</a:t>
            </a:r>
            <a:r>
              <a:rPr lang="zh-CN" altLang="en-US" sz="1800" dirty="0"/>
              <a:t>的问。</a:t>
            </a:r>
            <a:r>
              <a:rPr lang="en-US" altLang="zh-CN" sz="1800" dirty="0"/>
              <a:t> </a:t>
            </a:r>
            <a:r>
              <a:rPr lang="zh-CN" altLang="en-US" sz="1800" dirty="0"/>
              <a:t>并且政府管理不严格</a:t>
            </a:r>
          </a:p>
        </p:txBody>
      </p:sp>
      <p:sp>
        <p:nvSpPr>
          <p:cNvPr id="7" name="文本框 6">
            <a:extLst>
              <a:ext uri="{FF2B5EF4-FFF2-40B4-BE49-F238E27FC236}">
                <a16:creationId xmlns:a16="http://schemas.microsoft.com/office/drawing/2014/main" id="{F0D1ED7D-7DC6-278C-F237-18445DCC76EC}"/>
              </a:ext>
            </a:extLst>
          </p:cNvPr>
          <p:cNvSpPr txBox="1"/>
          <p:nvPr/>
        </p:nvSpPr>
        <p:spPr>
          <a:xfrm>
            <a:off x="7727899" y="1727264"/>
            <a:ext cx="3691738" cy="3139321"/>
          </a:xfrm>
          <a:prstGeom prst="rect">
            <a:avLst/>
          </a:prstGeom>
          <a:noFill/>
        </p:spPr>
        <p:txBody>
          <a:bodyPr wrap="square" rtlCol="0">
            <a:spAutoFit/>
          </a:bodyPr>
          <a:lstStyle/>
          <a:p>
            <a:pPr marL="285750" indent="-285750">
              <a:buFont typeface="Wingdings" panose="05000000000000000000" pitchFamily="2" charset="2"/>
              <a:buChar char="Ø"/>
            </a:pPr>
            <a:r>
              <a:rPr lang="en-US" altLang="zh-CN" b="1" dirty="0"/>
              <a:t>Fee for service:</a:t>
            </a:r>
          </a:p>
          <a:p>
            <a:pPr marL="285750" indent="-285750">
              <a:buFont typeface="Wingdings" panose="05000000000000000000" pitchFamily="2" charset="2"/>
              <a:buChar char="Ø"/>
            </a:pPr>
            <a:r>
              <a:rPr lang="en-US" altLang="zh-CN" b="1" dirty="0"/>
              <a:t>	Main Driver of Overuse</a:t>
            </a:r>
            <a:r>
              <a:rPr lang="en-US" altLang="zh-CN" dirty="0"/>
              <a:t>: Payment is tied to </a:t>
            </a:r>
            <a:r>
              <a:rPr lang="en-US" altLang="zh-CN" i="1" dirty="0"/>
              <a:t>procedures</a:t>
            </a:r>
            <a:r>
              <a:rPr lang="en-US" altLang="zh-CN" dirty="0"/>
              <a:t>, not </a:t>
            </a:r>
            <a:r>
              <a:rPr lang="en-US" altLang="zh-CN" i="1" dirty="0"/>
              <a:t>outcome</a:t>
            </a:r>
          </a:p>
          <a:p>
            <a:pPr marL="285750" indent="-285750">
              <a:buFont typeface="Wingdings" panose="05000000000000000000" pitchFamily="2" charset="2"/>
              <a:buChar char="Ø"/>
            </a:pPr>
            <a:r>
              <a:rPr lang="en-US" altLang="zh-CN" i="1" dirty="0"/>
              <a:t>	</a:t>
            </a:r>
            <a:r>
              <a:rPr lang="en-US" altLang="zh-CN" dirty="0"/>
              <a:t>Physicians are financially motivated to do more procedures → medical overuse.</a:t>
            </a:r>
          </a:p>
          <a:p>
            <a:pPr marL="285750" indent="-285750">
              <a:buFont typeface="Wingdings" panose="05000000000000000000" pitchFamily="2" charset="2"/>
              <a:buChar char="Ø"/>
            </a:pPr>
            <a:r>
              <a:rPr lang="en-US" altLang="zh-CN" dirty="0"/>
              <a:t>	</a:t>
            </a:r>
            <a:r>
              <a:rPr lang="zh-CN" altLang="en-US" b="1" dirty="0"/>
              <a:t>边际收益递增</a:t>
            </a:r>
            <a:r>
              <a:rPr lang="zh-CN" altLang="en-US" dirty="0"/>
              <a:t>：每多做一项检查</a:t>
            </a:r>
            <a:r>
              <a:rPr lang="en-US" altLang="zh-CN" dirty="0"/>
              <a:t>/</a:t>
            </a:r>
            <a:r>
              <a:rPr lang="zh-CN" altLang="en-US" dirty="0"/>
              <a:t>治疗，医院和医生的收入增加</a:t>
            </a:r>
            <a:endParaRPr lang="zh-CN" altLang="zh-CN" dirty="0"/>
          </a:p>
          <a:p>
            <a:endParaRPr lang="zh-CN" altLang="en-US" dirty="0"/>
          </a:p>
        </p:txBody>
      </p:sp>
      <p:sp>
        <p:nvSpPr>
          <p:cNvPr id="4" name="文本框 3">
            <a:extLst>
              <a:ext uri="{FF2B5EF4-FFF2-40B4-BE49-F238E27FC236}">
                <a16:creationId xmlns:a16="http://schemas.microsoft.com/office/drawing/2014/main" id="{DF8A66FC-F59B-FD19-92CC-97FB1C34211A}"/>
              </a:ext>
            </a:extLst>
          </p:cNvPr>
          <p:cNvSpPr txBox="1"/>
          <p:nvPr/>
        </p:nvSpPr>
        <p:spPr>
          <a:xfrm>
            <a:off x="757732" y="5031286"/>
            <a:ext cx="7508444" cy="937931"/>
          </a:xfrm>
          <a:prstGeom prst="rect">
            <a:avLst/>
          </a:prstGeom>
          <a:noFill/>
        </p:spPr>
        <p:txBody>
          <a:bodyPr wrap="square" rtlCol="0">
            <a:spAutoFit/>
          </a:bodyPr>
          <a:lstStyle/>
          <a:p>
            <a:r>
              <a:rPr lang="en-US" altLang="zh-CN" dirty="0"/>
              <a:t>In conclusion, causal factors that could lead to medical resources overuse often includes incentive seeking for profit, Low health literacy and the loose government or insurance regulation</a:t>
            </a:r>
            <a:endParaRPr lang="zh-CN" altLang="en-US" dirty="0"/>
          </a:p>
        </p:txBody>
      </p:sp>
      <p:cxnSp>
        <p:nvCxnSpPr>
          <p:cNvPr id="8" name="直接连接符 7">
            <a:extLst>
              <a:ext uri="{FF2B5EF4-FFF2-40B4-BE49-F238E27FC236}">
                <a16:creationId xmlns:a16="http://schemas.microsoft.com/office/drawing/2014/main" id="{03A07288-C2A1-0CF7-1B66-8FDB9D65C544}"/>
              </a:ext>
            </a:extLst>
          </p:cNvPr>
          <p:cNvCxnSpPr>
            <a:cxnSpLocks/>
          </p:cNvCxnSpPr>
          <p:nvPr/>
        </p:nvCxnSpPr>
        <p:spPr>
          <a:xfrm>
            <a:off x="87782" y="4866585"/>
            <a:ext cx="8068666" cy="37843"/>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774598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EE5CA3B2-4804-8CB2-E74C-6FB902A63AC8}"/>
              </a:ext>
            </a:extLst>
          </p:cNvPr>
          <p:cNvPicPr>
            <a:picLocks noChangeAspect="1"/>
          </p:cNvPicPr>
          <p:nvPr/>
        </p:nvPicPr>
        <p:blipFill>
          <a:blip r:embed="rId2"/>
          <a:stretch>
            <a:fillRect/>
          </a:stretch>
        </p:blipFill>
        <p:spPr>
          <a:xfrm>
            <a:off x="419344" y="0"/>
            <a:ext cx="1865241" cy="2224669"/>
          </a:xfrm>
          <a:prstGeom prst="rect">
            <a:avLst/>
          </a:prstGeom>
        </p:spPr>
      </p:pic>
      <p:sp>
        <p:nvSpPr>
          <p:cNvPr id="2" name="标题 1">
            <a:extLst>
              <a:ext uri="{FF2B5EF4-FFF2-40B4-BE49-F238E27FC236}">
                <a16:creationId xmlns:a16="http://schemas.microsoft.com/office/drawing/2014/main" id="{5624FF27-3C00-0E66-3D18-EE06F86B80CA}"/>
              </a:ext>
            </a:extLst>
          </p:cNvPr>
          <p:cNvSpPr>
            <a:spLocks noGrp="1"/>
          </p:cNvSpPr>
          <p:nvPr>
            <p:ph type="title"/>
          </p:nvPr>
        </p:nvSpPr>
        <p:spPr>
          <a:xfrm>
            <a:off x="2176882" y="555320"/>
            <a:ext cx="10515600" cy="1325563"/>
          </a:xfrm>
        </p:spPr>
        <p:txBody>
          <a:bodyPr/>
          <a:lstStyle/>
          <a:p>
            <a:r>
              <a:rPr lang="en-US" altLang="zh-CN" dirty="0">
                <a:latin typeface="Times New Roman" panose="02020603050405020304" pitchFamily="18" charset="0"/>
                <a:cs typeface="Times New Roman" panose="02020603050405020304" pitchFamily="18" charset="0"/>
              </a:rPr>
              <a:t>Psychology: Placebo</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effect and Epistemic Authority</a:t>
            </a:r>
            <a:endParaRPr lang="zh-CN" altLang="en-US" dirty="0">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4B3B422D-39D2-BC19-ED26-F91498FFB798}"/>
              </a:ext>
            </a:extLst>
          </p:cNvPr>
          <p:cNvSpPr>
            <a:spLocks noGrp="1"/>
          </p:cNvSpPr>
          <p:nvPr>
            <p:ph idx="1"/>
          </p:nvPr>
        </p:nvSpPr>
        <p:spPr>
          <a:xfrm>
            <a:off x="838200" y="2141537"/>
            <a:ext cx="10515600" cy="4351338"/>
          </a:xfrm>
        </p:spPr>
        <p:txBody>
          <a:bodyPr>
            <a:normAutofit fontScale="47500" lnSpcReduction="20000"/>
          </a:bodyPr>
          <a:lstStyle/>
          <a:p>
            <a:pPr marL="342900" lvl="0" indent="-342900" algn="just">
              <a:buFont typeface="+mj-lt"/>
              <a:buAutoNum type="arabicPeriod"/>
              <a:tabLst>
                <a:tab pos="457200" algn="l"/>
              </a:tabLst>
            </a:pPr>
            <a:r>
              <a:rPr lang="en-US" altLang="zh-CN" sz="3200" b="1" kern="100" dirty="0">
                <a:latin typeface="等线" panose="02010600030101010101" pitchFamily="2" charset="-122"/>
                <a:cs typeface="Times New Roman" panose="02020603050405020304" pitchFamily="18" charset="0"/>
              </a:rPr>
              <a:t>Patients have an excessive need for medical treatment</a:t>
            </a:r>
          </a:p>
          <a:p>
            <a:pPr marL="342900" lvl="0" indent="-342900" algn="just">
              <a:buFont typeface="+mj-lt"/>
              <a:buAutoNum type="arabicPeriod"/>
              <a:tabLst>
                <a:tab pos="457200" algn="l"/>
              </a:tabLst>
            </a:pPr>
            <a:endParaRPr lang="en-US" altLang="zh-CN" sz="3200" b="1" kern="100" dirty="0">
              <a:latin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3200" b="1" kern="100" dirty="0">
                <a:latin typeface="等线" panose="02010600030101010101" pitchFamily="2" charset="-122"/>
                <a:cs typeface="Times New Roman" panose="02020603050405020304" pitchFamily="18" charset="0"/>
              </a:rPr>
              <a:t>For subjective descriptions, doctors tend to prescribe drugs ➡️ to patients, resulting in unnecessary drug use</a:t>
            </a:r>
          </a:p>
          <a:p>
            <a:pPr marL="342900" lvl="0" indent="-342900" algn="just">
              <a:buFont typeface="+mj-lt"/>
              <a:buAutoNum type="arabicPeriod"/>
              <a:tabLst>
                <a:tab pos="457200" algn="l"/>
              </a:tabLst>
            </a:pPr>
            <a:endParaRPr lang="en-US" altLang="zh-CN" sz="3200" b="1" kern="100" dirty="0">
              <a:latin typeface="等线" panose="02010600030101010101" pitchFamily="2" charset="-122"/>
              <a:cs typeface="Times New Roman" panose="02020603050405020304" pitchFamily="18" charset="0"/>
            </a:endParaRPr>
          </a:p>
          <a:p>
            <a:pPr marL="342900" lvl="0" indent="-342900" algn="just">
              <a:buFont typeface="+mj-lt"/>
              <a:buAutoNum type="arabicPeriod"/>
              <a:tabLst>
                <a:tab pos="457200" algn="l"/>
              </a:tabLst>
            </a:pPr>
            <a:r>
              <a:rPr lang="en-US" altLang="zh-CN" sz="3200" b="1" kern="100" dirty="0">
                <a:latin typeface="等线" panose="02010600030101010101" pitchFamily="2" charset="-122"/>
                <a:cs typeface="Times New Roman" panose="02020603050405020304" pitchFamily="18" charset="0"/>
              </a:rPr>
              <a:t>The patient's trust in the doctor (authority) makes it impossible to judge whether there is a suspicion of excessive medical treatment in their own treatment</a:t>
            </a:r>
            <a:endParaRPr lang="en-US" altLang="zh-CN" sz="1200" b="1" kern="100" dirty="0">
              <a:effectLst/>
              <a:latin typeface="等线" panose="02010600030101010101" pitchFamily="2" charset="-122"/>
              <a:ea typeface="等线" panose="02010600030101010101" pitchFamily="2" charset="-122"/>
              <a:cs typeface="Times New Roman" panose="02020603050405020304" pitchFamily="18" charset="0"/>
            </a:endParaRPr>
          </a:p>
          <a:p>
            <a:r>
              <a:rPr lang="en-US" altLang="zh-CN" dirty="0"/>
              <a:t>Evers, A. W. M., </a:t>
            </a:r>
            <a:r>
              <a:rPr lang="en-US" altLang="zh-CN" dirty="0" err="1"/>
              <a:t>Colloca</a:t>
            </a:r>
            <a:r>
              <a:rPr lang="en-US" altLang="zh-CN" dirty="0"/>
              <a:t>, L., Blease, C., Annoni, M., Atlas, L. Y., Benedetti, F., Bingel, U., Büchel, C., Carvalho, C., </a:t>
            </a:r>
            <a:r>
              <a:rPr lang="en-US" altLang="zh-CN" dirty="0" err="1"/>
              <a:t>Colagiuri</a:t>
            </a:r>
            <a:r>
              <a:rPr lang="en-US" altLang="zh-CN" dirty="0"/>
              <a:t>, B., Crum, A. J., Enck, P., Gaab, J., Geers, A. L., Howick, J., Jensen, K. B., Kirsch, I., Meissner, K., </a:t>
            </a:r>
            <a:r>
              <a:rPr lang="en-US" altLang="zh-CN" dirty="0" err="1"/>
              <a:t>Napadow</a:t>
            </a:r>
            <a:r>
              <a:rPr lang="en-US" altLang="zh-CN" dirty="0"/>
              <a:t>, V., ... Kelley, J. M. (2018). Implications of placebo and nocebo effects for clinical practice: Expert consensus. Psychotherapy and Psychosomatics, 87(4), 204–210.  </a:t>
            </a:r>
          </a:p>
          <a:p>
            <a:r>
              <a:rPr lang="en-US" altLang="zh-CN" dirty="0"/>
              <a:t>Howe, L. C., Goyer, J. P., &amp; Crum, A. J. (2017). Harnessing the placebo effect: Exploring the influence of physician characteristics on placebo response. Health Psychology, 36(11), 1074–1082.  </a:t>
            </a:r>
          </a:p>
          <a:p>
            <a:r>
              <a:rPr lang="en-US" altLang="zh-CN" dirty="0"/>
              <a:t>Leibowitz, K. A., Hardebeck, E. J., Goyer, J. P., &amp; Crum, A. J. (2019). The role of patient beliefs in open-label placebo effects. Health Psychology, 38(7), 613–622.  </a:t>
            </a:r>
          </a:p>
          <a:p>
            <a:r>
              <a:rPr lang="en-US" altLang="zh-CN" dirty="0"/>
              <a:t>Kam-Hansen, S., Jakubowski, M., Kelley, J. M., Kirsch, I., Hoaglin, D. C., </a:t>
            </a:r>
            <a:r>
              <a:rPr lang="en-US" altLang="zh-CN" dirty="0" err="1"/>
              <a:t>Kaptchuk</a:t>
            </a:r>
            <a:r>
              <a:rPr lang="en-US" altLang="zh-CN" dirty="0"/>
              <a:t>, T. J., &amp; Burstein, R. (2014). Altered placebo and drug labeling changes the outcome of episodic migraine attacks. Science Translational Medicine, 6(218), 218ra5.  </a:t>
            </a:r>
          </a:p>
          <a:p>
            <a:r>
              <a:rPr lang="en-US" altLang="zh-CN" dirty="0"/>
              <a:t>Locher, C., Frey Nascimento, A., Kirsch, I., </a:t>
            </a:r>
            <a:r>
              <a:rPr lang="en-US" altLang="zh-CN" dirty="0" err="1"/>
              <a:t>Kossowsky</a:t>
            </a:r>
            <a:r>
              <a:rPr lang="en-US" altLang="zh-CN" dirty="0"/>
              <a:t>, J., Meyer, A., &amp; Gaab, J. (2017). Is the rationale more important than deception? A randomized controlled trial of open-label placebo analgesia. Pain, 158(12), 2320–2328.  </a:t>
            </a:r>
          </a:p>
          <a:p>
            <a:endParaRPr lang="zh-CN" altLang="en-US" dirty="0"/>
          </a:p>
        </p:txBody>
      </p:sp>
    </p:spTree>
    <p:extLst>
      <p:ext uri="{BB962C8B-B14F-4D97-AF65-F5344CB8AC3E}">
        <p14:creationId xmlns:p14="http://schemas.microsoft.com/office/powerpoint/2010/main" val="179528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5ACD2142-EEA1-4A6B-2A47-AEB090247957}"/>
              </a:ext>
            </a:extLst>
          </p:cNvPr>
          <p:cNvPicPr>
            <a:picLocks noChangeAspect="1"/>
          </p:cNvPicPr>
          <p:nvPr/>
        </p:nvPicPr>
        <p:blipFill>
          <a:blip r:embed="rId3"/>
          <a:stretch>
            <a:fillRect/>
          </a:stretch>
        </p:blipFill>
        <p:spPr>
          <a:xfrm rot="5400000">
            <a:off x="-94582" y="-97503"/>
            <a:ext cx="1768240" cy="1773723"/>
          </a:xfrm>
          <a:prstGeom prst="rect">
            <a:avLst/>
          </a:prstGeom>
        </p:spPr>
      </p:pic>
      <p:sp>
        <p:nvSpPr>
          <p:cNvPr id="2" name="标题 1">
            <a:extLst>
              <a:ext uri="{FF2B5EF4-FFF2-40B4-BE49-F238E27FC236}">
                <a16:creationId xmlns:a16="http://schemas.microsoft.com/office/drawing/2014/main" id="{CCF70AF6-CA84-F6E5-9673-2CBD6AFD48B6}"/>
              </a:ext>
            </a:extLst>
          </p:cNvPr>
          <p:cNvSpPr>
            <a:spLocks noGrp="1"/>
          </p:cNvSpPr>
          <p:nvPr>
            <p:ph type="title"/>
          </p:nvPr>
        </p:nvSpPr>
        <p:spPr>
          <a:xfrm>
            <a:off x="1676400" y="460932"/>
            <a:ext cx="10515600" cy="1325563"/>
          </a:xfrm>
        </p:spPr>
        <p:txBody>
          <a:bodyPr/>
          <a:lstStyle/>
          <a:p>
            <a:r>
              <a:rPr lang="en-US" altLang="zh-CN" dirty="0">
                <a:latin typeface="Times New Roman" panose="02020603050405020304" pitchFamily="18" charset="0"/>
                <a:cs typeface="Times New Roman" panose="02020603050405020304" pitchFamily="18" charset="0"/>
              </a:rPr>
              <a:t>Calculus: PKPD modeling and derivative</a:t>
            </a:r>
            <a:endParaRPr lang="zh-CN" altLang="en-US" dirty="0">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5897AABA-D384-41EA-9C7D-B55212402154}"/>
              </a:ext>
            </a:extLst>
          </p:cNvPr>
          <p:cNvSpPr>
            <a:spLocks noGrp="1"/>
          </p:cNvSpPr>
          <p:nvPr>
            <p:ph idx="1"/>
          </p:nvPr>
        </p:nvSpPr>
        <p:spPr>
          <a:xfrm>
            <a:off x="6944197" y="1560913"/>
            <a:ext cx="4739640" cy="2460625"/>
          </a:xfrm>
        </p:spPr>
        <p:txBody>
          <a:bodyPr>
            <a:normAutofit lnSpcReduction="10000"/>
          </a:bodyPr>
          <a:lstStyle/>
          <a:p>
            <a:r>
              <a:rPr lang="zh-CN" altLang="en-US" sz="2000" dirty="0"/>
              <a:t>可以通过</a:t>
            </a:r>
            <a:r>
              <a:rPr lang="en-US" altLang="zh-CN" sz="2000" dirty="0"/>
              <a:t>PK-PD</a:t>
            </a:r>
            <a:r>
              <a:rPr lang="zh-CN" altLang="en-US" sz="2000" dirty="0"/>
              <a:t>模型得效用和血药浓度，效用和时间的关系</a:t>
            </a:r>
            <a:endParaRPr lang="en-US" altLang="zh-CN" sz="2000" dirty="0"/>
          </a:p>
          <a:p>
            <a:r>
              <a:rPr lang="zh-CN" altLang="en-US" sz="2000" dirty="0"/>
              <a:t>假设药物效用随着浓度升高而递减，应该期望看到导数越来越小</a:t>
            </a:r>
            <a:endParaRPr lang="en-US" altLang="zh-CN" sz="2000" dirty="0"/>
          </a:p>
          <a:p>
            <a:r>
              <a:rPr lang="zh-CN" altLang="en-US" sz="2000" dirty="0"/>
              <a:t>假设人得体重约为</a:t>
            </a:r>
            <a:r>
              <a:rPr lang="en-US" altLang="zh-CN" sz="2000" dirty="0"/>
              <a:t>62kg</a:t>
            </a:r>
            <a:r>
              <a:rPr lang="zh-CN" altLang="en-US" sz="2000" dirty="0"/>
              <a:t>，每隔</a:t>
            </a:r>
            <a:r>
              <a:rPr lang="en-US" altLang="zh-CN" sz="2000" dirty="0"/>
              <a:t>6</a:t>
            </a:r>
            <a:r>
              <a:rPr lang="zh-CN" altLang="en-US" sz="2000" dirty="0"/>
              <a:t>小时服用布洛芬和地西泮，</a:t>
            </a:r>
            <a:r>
              <a:rPr lang="en-US" altLang="zh-CN" sz="2000" dirty="0"/>
              <a:t>4</a:t>
            </a:r>
            <a:r>
              <a:rPr lang="zh-CN" altLang="en-US" sz="2000" dirty="0"/>
              <a:t>小时注射青霉素</a:t>
            </a:r>
            <a:endParaRPr lang="en-US" altLang="zh-CN" sz="2000" dirty="0"/>
          </a:p>
          <a:p>
            <a:r>
              <a:rPr lang="zh-CN" altLang="en-US" sz="2000" dirty="0"/>
              <a:t>每次药物浓度：计算服药时间前的药效</a:t>
            </a:r>
            <a:r>
              <a:rPr lang="en-US" altLang="zh-CN" sz="2000" dirty="0"/>
              <a:t>+</a:t>
            </a:r>
            <a:r>
              <a:rPr lang="zh-CN" altLang="en-US" sz="2000" dirty="0"/>
              <a:t>服药后的药效</a:t>
            </a:r>
            <a:endParaRPr lang="en-US" altLang="zh-CN" sz="2000" dirty="0"/>
          </a:p>
        </p:txBody>
      </p:sp>
      <p:pic>
        <p:nvPicPr>
          <p:cNvPr id="5" name="图片 4">
            <a:extLst>
              <a:ext uri="{FF2B5EF4-FFF2-40B4-BE49-F238E27FC236}">
                <a16:creationId xmlns:a16="http://schemas.microsoft.com/office/drawing/2014/main" id="{B8A6FA46-4349-966C-717B-A2BEA49BAF35}"/>
              </a:ext>
            </a:extLst>
          </p:cNvPr>
          <p:cNvPicPr>
            <a:picLocks noChangeAspect="1"/>
          </p:cNvPicPr>
          <p:nvPr/>
        </p:nvPicPr>
        <p:blipFill>
          <a:blip r:embed="rId4"/>
          <a:stretch>
            <a:fillRect/>
          </a:stretch>
        </p:blipFill>
        <p:spPr>
          <a:xfrm>
            <a:off x="2500606" y="1777478"/>
            <a:ext cx="3813810" cy="1203538"/>
          </a:xfrm>
          <a:prstGeom prst="rect">
            <a:avLst/>
          </a:prstGeom>
        </p:spPr>
      </p:pic>
      <p:pic>
        <p:nvPicPr>
          <p:cNvPr id="9" name="图片 8">
            <a:extLst>
              <a:ext uri="{FF2B5EF4-FFF2-40B4-BE49-F238E27FC236}">
                <a16:creationId xmlns:a16="http://schemas.microsoft.com/office/drawing/2014/main" id="{A76ECB42-FECC-148D-EF12-704DC606B123}"/>
              </a:ext>
            </a:extLst>
          </p:cNvPr>
          <p:cNvPicPr>
            <a:picLocks noChangeAspect="1"/>
          </p:cNvPicPr>
          <p:nvPr/>
        </p:nvPicPr>
        <p:blipFill>
          <a:blip r:embed="rId5"/>
          <a:stretch>
            <a:fillRect/>
          </a:stretch>
        </p:blipFill>
        <p:spPr>
          <a:xfrm>
            <a:off x="3619649" y="4441704"/>
            <a:ext cx="2935761" cy="1064053"/>
          </a:xfrm>
          <a:prstGeom prst="rect">
            <a:avLst/>
          </a:prstGeom>
        </p:spPr>
      </p:pic>
      <p:sp>
        <p:nvSpPr>
          <p:cNvPr id="10" name="文本框 9">
            <a:extLst>
              <a:ext uri="{FF2B5EF4-FFF2-40B4-BE49-F238E27FC236}">
                <a16:creationId xmlns:a16="http://schemas.microsoft.com/office/drawing/2014/main" id="{FE6950D8-D261-3BCB-2D74-A9FC434E1635}"/>
              </a:ext>
            </a:extLst>
          </p:cNvPr>
          <p:cNvSpPr txBox="1"/>
          <p:nvPr/>
        </p:nvSpPr>
        <p:spPr>
          <a:xfrm>
            <a:off x="860573" y="3304199"/>
            <a:ext cx="2175236" cy="369332"/>
          </a:xfrm>
          <a:prstGeom prst="rect">
            <a:avLst/>
          </a:prstGeom>
          <a:noFill/>
        </p:spPr>
        <p:txBody>
          <a:bodyPr wrap="square" rtlCol="0">
            <a:spAutoFit/>
          </a:bodyPr>
          <a:lstStyle/>
          <a:p>
            <a:r>
              <a:rPr lang="zh-CN" altLang="en-US" dirty="0"/>
              <a:t>药物动力学模型</a:t>
            </a:r>
            <a:r>
              <a:rPr lang="en-US" altLang="zh-CN" dirty="0"/>
              <a:t>PK</a:t>
            </a:r>
            <a:endParaRPr lang="zh-CN" altLang="en-US" dirty="0"/>
          </a:p>
        </p:txBody>
      </p:sp>
      <p:sp>
        <p:nvSpPr>
          <p:cNvPr id="11" name="文本框 10">
            <a:extLst>
              <a:ext uri="{FF2B5EF4-FFF2-40B4-BE49-F238E27FC236}">
                <a16:creationId xmlns:a16="http://schemas.microsoft.com/office/drawing/2014/main" id="{F873CE5F-E42C-08E2-5881-F0A11508D5CC}"/>
              </a:ext>
            </a:extLst>
          </p:cNvPr>
          <p:cNvSpPr txBox="1"/>
          <p:nvPr/>
        </p:nvSpPr>
        <p:spPr>
          <a:xfrm>
            <a:off x="838200" y="2079944"/>
            <a:ext cx="1477670" cy="369332"/>
          </a:xfrm>
          <a:prstGeom prst="rect">
            <a:avLst/>
          </a:prstGeom>
          <a:noFill/>
        </p:spPr>
        <p:txBody>
          <a:bodyPr wrap="square" rtlCol="0">
            <a:spAutoFit/>
          </a:bodyPr>
          <a:lstStyle/>
          <a:p>
            <a:r>
              <a:rPr lang="zh-CN" altLang="en-US" dirty="0"/>
              <a:t>药效模型</a:t>
            </a:r>
            <a:r>
              <a:rPr lang="en-US" altLang="zh-CN" dirty="0"/>
              <a:t>PD</a:t>
            </a:r>
            <a:endParaRPr lang="zh-CN" altLang="en-US" dirty="0"/>
          </a:p>
        </p:txBody>
      </p:sp>
      <p:sp>
        <p:nvSpPr>
          <p:cNvPr id="14" name="文本框 13">
            <a:extLst>
              <a:ext uri="{FF2B5EF4-FFF2-40B4-BE49-F238E27FC236}">
                <a16:creationId xmlns:a16="http://schemas.microsoft.com/office/drawing/2014/main" id="{0BDFDE80-7918-A13C-164E-B3ADB19B0A7A}"/>
              </a:ext>
            </a:extLst>
          </p:cNvPr>
          <p:cNvSpPr txBox="1"/>
          <p:nvPr/>
        </p:nvSpPr>
        <p:spPr>
          <a:xfrm>
            <a:off x="789538" y="4152367"/>
            <a:ext cx="3252716" cy="1815882"/>
          </a:xfrm>
          <a:prstGeom prst="rect">
            <a:avLst/>
          </a:prstGeom>
          <a:noFill/>
        </p:spPr>
        <p:txBody>
          <a:bodyPr wrap="square" rtlCol="0">
            <a:spAutoFit/>
          </a:bodyPr>
          <a:lstStyle/>
          <a:p>
            <a:r>
              <a:rPr lang="en-US" altLang="zh-CN" sz="1400" dirty="0"/>
              <a:t>D:</a:t>
            </a:r>
            <a:r>
              <a:rPr lang="zh-CN" altLang="en-US" sz="1400" dirty="0"/>
              <a:t> 剂量</a:t>
            </a:r>
            <a:endParaRPr lang="en-US" altLang="zh-CN" sz="1400" dirty="0"/>
          </a:p>
          <a:p>
            <a:r>
              <a:rPr lang="en-US" altLang="zh-CN" sz="1400" dirty="0"/>
              <a:t>F:</a:t>
            </a:r>
            <a:r>
              <a:rPr lang="zh-CN" altLang="en-US" sz="1400" dirty="0"/>
              <a:t> 生物利用度</a:t>
            </a:r>
            <a:endParaRPr lang="en-US" altLang="zh-CN" sz="1400" dirty="0"/>
          </a:p>
          <a:p>
            <a:r>
              <a:rPr lang="en-US" altLang="zh-CN" sz="1400" dirty="0"/>
              <a:t>t:</a:t>
            </a:r>
            <a:r>
              <a:rPr lang="zh-CN" altLang="en-US" sz="1400" dirty="0"/>
              <a:t> 半衰期</a:t>
            </a:r>
            <a:endParaRPr lang="en-US" altLang="zh-CN" sz="1400" dirty="0"/>
          </a:p>
          <a:p>
            <a:r>
              <a:rPr lang="en-US" altLang="zh-CN" sz="1400" dirty="0"/>
              <a:t>k:</a:t>
            </a:r>
            <a:r>
              <a:rPr lang="zh-CN" altLang="en-US" sz="1400" dirty="0"/>
              <a:t> 速率常数</a:t>
            </a:r>
            <a:r>
              <a:rPr lang="en-US" altLang="zh-CN" sz="1400" dirty="0"/>
              <a:t>ln2/t</a:t>
            </a:r>
          </a:p>
          <a:p>
            <a:r>
              <a:rPr lang="en-US" altLang="zh-CN" sz="1400" dirty="0"/>
              <a:t>Emax </a:t>
            </a:r>
            <a:r>
              <a:rPr lang="zh-CN" altLang="en-US" sz="1400" dirty="0"/>
              <a:t>最大药效</a:t>
            </a:r>
            <a:endParaRPr lang="en-US" altLang="zh-CN" sz="1400" dirty="0"/>
          </a:p>
          <a:p>
            <a:r>
              <a:rPr lang="en-US" altLang="zh-CN" sz="1400" dirty="0"/>
              <a:t>EC50</a:t>
            </a:r>
            <a:r>
              <a:rPr lang="zh-CN" altLang="en-US" sz="1400" dirty="0"/>
              <a:t>：达到</a:t>
            </a:r>
            <a:r>
              <a:rPr lang="en-US" altLang="zh-CN" sz="1400" dirty="0"/>
              <a:t>Emax</a:t>
            </a:r>
            <a:r>
              <a:rPr lang="zh-CN" altLang="en-US" sz="1400" dirty="0"/>
              <a:t>一半效果时的浓度</a:t>
            </a:r>
            <a:endParaRPr lang="en-US" altLang="zh-CN" sz="1400" dirty="0"/>
          </a:p>
          <a:p>
            <a:r>
              <a:rPr lang="en-US" altLang="zh-CN" sz="1400" dirty="0"/>
              <a:t>V</a:t>
            </a:r>
            <a:r>
              <a:rPr lang="zh-CN" altLang="en-US" sz="1400" dirty="0"/>
              <a:t>：药物在体内的分布空间大小</a:t>
            </a:r>
            <a:endParaRPr lang="en-US" altLang="zh-CN" sz="1400" dirty="0"/>
          </a:p>
          <a:p>
            <a:r>
              <a:rPr lang="en-US" altLang="zh-CN" sz="1400" dirty="0"/>
              <a:t>W</a:t>
            </a:r>
            <a:r>
              <a:rPr lang="zh-CN" altLang="en-US" sz="1400" dirty="0"/>
              <a:t>：体重</a:t>
            </a:r>
          </a:p>
        </p:txBody>
      </p:sp>
      <p:graphicFrame>
        <p:nvGraphicFramePr>
          <p:cNvPr id="17" name="表格 16">
            <a:extLst>
              <a:ext uri="{FF2B5EF4-FFF2-40B4-BE49-F238E27FC236}">
                <a16:creationId xmlns:a16="http://schemas.microsoft.com/office/drawing/2014/main" id="{D0D9C358-FA24-2A72-5CF1-0A4A63D7B5DC}"/>
              </a:ext>
            </a:extLst>
          </p:cNvPr>
          <p:cNvGraphicFramePr>
            <a:graphicFrameLocks noGrp="1"/>
          </p:cNvGraphicFramePr>
          <p:nvPr/>
        </p:nvGraphicFramePr>
        <p:xfrm>
          <a:off x="838200" y="3818414"/>
          <a:ext cx="10515600" cy="365760"/>
        </p:xfrm>
        <a:graphic>
          <a:graphicData uri="http://schemas.openxmlformats.org/drawingml/2006/table">
            <a:tbl>
              <a:tblPr/>
              <a:tblGrid>
                <a:gridCol w="10515600">
                  <a:extLst>
                    <a:ext uri="{9D8B030D-6E8A-4147-A177-3AD203B41FA5}">
                      <a16:colId xmlns:a16="http://schemas.microsoft.com/office/drawing/2014/main" val="3675768520"/>
                    </a:ext>
                  </a:extLst>
                </a:gridCol>
              </a:tblGrid>
              <a:tr h="0">
                <a:tc>
                  <a:txBody>
                    <a:bodyPr/>
                    <a:lstStyle/>
                    <a:p>
                      <a:endParaRPr lang="zh-CN" altLang="en-US"/>
                    </a:p>
                  </a:txBody>
                  <a:tcPr anchor="ctr">
                    <a:lnL>
                      <a:noFill/>
                    </a:lnL>
                    <a:lnR>
                      <a:noFill/>
                    </a:lnR>
                    <a:lnT>
                      <a:noFill/>
                    </a:lnT>
                    <a:lnB>
                      <a:noFill/>
                    </a:lnB>
                    <a:noFill/>
                  </a:tcPr>
                </a:tc>
                <a:extLst>
                  <a:ext uri="{0D108BD9-81ED-4DB2-BD59-A6C34878D82A}">
                    <a16:rowId xmlns:a16="http://schemas.microsoft.com/office/drawing/2014/main" val="3154845304"/>
                  </a:ext>
                </a:extLst>
              </a:tr>
            </a:tbl>
          </a:graphicData>
        </a:graphic>
      </p:graphicFrame>
      <p:graphicFrame>
        <p:nvGraphicFramePr>
          <p:cNvPr id="18" name="表格 17">
            <a:extLst>
              <a:ext uri="{FF2B5EF4-FFF2-40B4-BE49-F238E27FC236}">
                <a16:creationId xmlns:a16="http://schemas.microsoft.com/office/drawing/2014/main" id="{37338EDF-9413-0601-9226-AB21DDED9138}"/>
              </a:ext>
            </a:extLst>
          </p:cNvPr>
          <p:cNvGraphicFramePr>
            <a:graphicFrameLocks noGrp="1"/>
          </p:cNvGraphicFramePr>
          <p:nvPr>
            <p:extLst>
              <p:ext uri="{D42A27DB-BD31-4B8C-83A1-F6EECF244321}">
                <p14:modId xmlns:p14="http://schemas.microsoft.com/office/powerpoint/2010/main" val="679915111"/>
              </p:ext>
            </p:extLst>
          </p:nvPr>
        </p:nvGraphicFramePr>
        <p:xfrm>
          <a:off x="838200" y="3818414"/>
          <a:ext cx="10515600" cy="365760"/>
        </p:xfrm>
        <a:graphic>
          <a:graphicData uri="http://schemas.openxmlformats.org/drawingml/2006/table">
            <a:tbl>
              <a:tblPr/>
              <a:tblGrid>
                <a:gridCol w="10515600">
                  <a:extLst>
                    <a:ext uri="{9D8B030D-6E8A-4147-A177-3AD203B41FA5}">
                      <a16:colId xmlns:a16="http://schemas.microsoft.com/office/drawing/2014/main" val="2256901249"/>
                    </a:ext>
                  </a:extLst>
                </a:gridCol>
              </a:tblGrid>
              <a:tr h="0">
                <a:tc>
                  <a:txBody>
                    <a:bodyPr/>
                    <a:lstStyle/>
                    <a:p>
                      <a:endParaRPr lang="zh-CN" altLang="en-US" dirty="0"/>
                    </a:p>
                  </a:txBody>
                  <a:tcPr anchor="ctr">
                    <a:lnL>
                      <a:noFill/>
                    </a:lnL>
                    <a:lnR>
                      <a:noFill/>
                    </a:lnR>
                    <a:lnT>
                      <a:noFill/>
                    </a:lnT>
                    <a:lnB>
                      <a:noFill/>
                    </a:lnB>
                    <a:noFill/>
                  </a:tcPr>
                </a:tc>
                <a:extLst>
                  <a:ext uri="{0D108BD9-81ED-4DB2-BD59-A6C34878D82A}">
                    <a16:rowId xmlns:a16="http://schemas.microsoft.com/office/drawing/2014/main" val="1630158591"/>
                  </a:ext>
                </a:extLst>
              </a:tr>
            </a:tbl>
          </a:graphicData>
        </a:graphic>
      </p:graphicFrame>
      <p:sp>
        <p:nvSpPr>
          <p:cNvPr id="19" name="文本框 18">
            <a:extLst>
              <a:ext uri="{FF2B5EF4-FFF2-40B4-BE49-F238E27FC236}">
                <a16:creationId xmlns:a16="http://schemas.microsoft.com/office/drawing/2014/main" id="{36E8FEF3-8025-5F80-83B4-69EA797F85E6}"/>
              </a:ext>
            </a:extLst>
          </p:cNvPr>
          <p:cNvSpPr txBox="1"/>
          <p:nvPr/>
        </p:nvSpPr>
        <p:spPr>
          <a:xfrm>
            <a:off x="6934200" y="5021572"/>
            <a:ext cx="5290046" cy="1323439"/>
          </a:xfrm>
          <a:prstGeom prst="rect">
            <a:avLst/>
          </a:prstGeom>
          <a:noFill/>
        </p:spPr>
        <p:txBody>
          <a:bodyPr wrap="square" rtlCol="0">
            <a:spAutoFit/>
          </a:bodyPr>
          <a:lstStyle/>
          <a:p>
            <a:r>
              <a:rPr lang="en-US" altLang="zh-CN" sz="1000" dirty="0"/>
              <a:t>[1]Lee, J Jack et al. “Emax model and interaction index for assessing drug interaction in combination studies.” </a:t>
            </a:r>
            <a:r>
              <a:rPr lang="en-US" altLang="zh-CN" sz="1000" i="1" dirty="0"/>
              <a:t>Frontiers in bioscience (Elite edition) vol. 2,2 582-601. 1 Jan. 2010, doi:10.2741/e116</a:t>
            </a:r>
          </a:p>
          <a:p>
            <a:r>
              <a:rPr lang="en-US" altLang="zh-CN" sz="1000" i="1" dirty="0"/>
              <a:t>[2]Navarro, Danielle. 2024. “Notes on the Emax Model.” January 9, </a:t>
            </a:r>
            <a:r>
              <a:rPr lang="en-US" altLang="zh-CN" sz="1000" dirty="0"/>
              <a:t>2024. </a:t>
            </a:r>
            <a:r>
              <a:rPr lang="en-US" altLang="zh-CN" sz="1000" dirty="0">
                <a:hlinkClick r:id="rId6">
                  <a:extLst>
                    <a:ext uri="{A12FA001-AC4F-418D-AE19-62706E023703}">
                      <ahyp:hlinkClr xmlns:ahyp="http://schemas.microsoft.com/office/drawing/2018/hyperlinkcolor" val="tx"/>
                    </a:ext>
                  </a:extLst>
                </a:hlinkClick>
              </a:rPr>
              <a:t>https://blog.djnavarro.net/posts/2024-01-09_emax-models/</a:t>
            </a:r>
            <a:endParaRPr lang="en-US" altLang="zh-CN" sz="1000" dirty="0"/>
          </a:p>
          <a:p>
            <a:r>
              <a:rPr lang="en-US" altLang="zh-CN" sz="1000" dirty="0"/>
              <a:t>[3]</a:t>
            </a:r>
            <a:r>
              <a:rPr lang="en-US" altLang="zh-CN" sz="1000" dirty="0" err="1"/>
              <a:t>Meibohm</a:t>
            </a:r>
            <a:r>
              <a:rPr lang="en-US" altLang="zh-CN" sz="1000" dirty="0"/>
              <a:t>, B, and H </a:t>
            </a:r>
            <a:r>
              <a:rPr lang="en-US" altLang="zh-CN" sz="1000" dirty="0" err="1"/>
              <a:t>Derendorf</a:t>
            </a:r>
            <a:r>
              <a:rPr lang="en-US" altLang="zh-CN" sz="1000" dirty="0"/>
              <a:t>. “Basic concepts of pharmacokinetic/pharmacodynamic (PK/PD) modelling.” International journal of clinical pharmacology and therapeutics vol. 35,10 (1997): 401-13..</a:t>
            </a:r>
            <a:endParaRPr lang="zh-CN" altLang="en-US" sz="1000" dirty="0"/>
          </a:p>
        </p:txBody>
      </p:sp>
      <p:pic>
        <p:nvPicPr>
          <p:cNvPr id="21" name="图片 20">
            <a:extLst>
              <a:ext uri="{FF2B5EF4-FFF2-40B4-BE49-F238E27FC236}">
                <a16:creationId xmlns:a16="http://schemas.microsoft.com/office/drawing/2014/main" id="{85506DEC-6310-F8CB-8D52-446B3EAD7849}"/>
              </a:ext>
            </a:extLst>
          </p:cNvPr>
          <p:cNvPicPr>
            <a:picLocks noChangeAspect="1"/>
          </p:cNvPicPr>
          <p:nvPr/>
        </p:nvPicPr>
        <p:blipFill>
          <a:blip r:embed="rId7"/>
          <a:stretch>
            <a:fillRect/>
          </a:stretch>
        </p:blipFill>
        <p:spPr>
          <a:xfrm>
            <a:off x="3147077" y="3144661"/>
            <a:ext cx="3341952" cy="991958"/>
          </a:xfrm>
          <a:prstGeom prst="rect">
            <a:avLst/>
          </a:prstGeom>
        </p:spPr>
      </p:pic>
      <p:pic>
        <p:nvPicPr>
          <p:cNvPr id="28" name="图片 27">
            <a:extLst>
              <a:ext uri="{FF2B5EF4-FFF2-40B4-BE49-F238E27FC236}">
                <a16:creationId xmlns:a16="http://schemas.microsoft.com/office/drawing/2014/main" id="{B34A2DE5-3856-E71B-14BC-77E4B70E7705}"/>
              </a:ext>
            </a:extLst>
          </p:cNvPr>
          <p:cNvPicPr>
            <a:picLocks noChangeAspect="1"/>
          </p:cNvPicPr>
          <p:nvPr/>
        </p:nvPicPr>
        <p:blipFill>
          <a:blip r:embed="rId8"/>
          <a:stretch>
            <a:fillRect/>
          </a:stretch>
        </p:blipFill>
        <p:spPr>
          <a:xfrm>
            <a:off x="7379976" y="4164726"/>
            <a:ext cx="3181794" cy="914528"/>
          </a:xfrm>
          <a:prstGeom prst="rect">
            <a:avLst/>
          </a:prstGeom>
        </p:spPr>
      </p:pic>
    </p:spTree>
    <p:extLst>
      <p:ext uri="{BB962C8B-B14F-4D97-AF65-F5344CB8AC3E}">
        <p14:creationId xmlns:p14="http://schemas.microsoft.com/office/powerpoint/2010/main" val="3683914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98AFE28-E1D7-0FD3-BB46-AB20308233CC}"/>
              </a:ext>
            </a:extLst>
          </p:cNvPr>
          <p:cNvPicPr>
            <a:picLocks noChangeAspect="1"/>
          </p:cNvPicPr>
          <p:nvPr/>
        </p:nvPicPr>
        <p:blipFill>
          <a:blip r:embed="rId2"/>
          <a:stretch>
            <a:fillRect/>
          </a:stretch>
        </p:blipFill>
        <p:spPr>
          <a:xfrm rot="5400000">
            <a:off x="-45920" y="-112135"/>
            <a:ext cx="1768240" cy="1773723"/>
          </a:xfrm>
          <a:prstGeom prst="rect">
            <a:avLst/>
          </a:prstGeom>
        </p:spPr>
      </p:pic>
      <p:sp>
        <p:nvSpPr>
          <p:cNvPr id="2" name="标题 1">
            <a:extLst>
              <a:ext uri="{FF2B5EF4-FFF2-40B4-BE49-F238E27FC236}">
                <a16:creationId xmlns:a16="http://schemas.microsoft.com/office/drawing/2014/main" id="{C1E80A1D-2E30-B2E7-C058-F2D8BBBFC554}"/>
              </a:ext>
            </a:extLst>
          </p:cNvPr>
          <p:cNvSpPr>
            <a:spLocks noGrp="1"/>
          </p:cNvSpPr>
          <p:nvPr>
            <p:ph type="title"/>
          </p:nvPr>
        </p:nvSpPr>
        <p:spPr>
          <a:xfrm>
            <a:off x="1676400" y="333285"/>
            <a:ext cx="10515600" cy="1325563"/>
          </a:xfrm>
        </p:spPr>
        <p:txBody>
          <a:bodyPr/>
          <a:lstStyle/>
          <a:p>
            <a:r>
              <a:rPr lang="en-US" altLang="zh-CN" dirty="0">
                <a:latin typeface="Times New Roman" panose="02020603050405020304" pitchFamily="18" charset="0"/>
                <a:cs typeface="Times New Roman" panose="02020603050405020304" pitchFamily="18" charset="0"/>
              </a:rPr>
              <a:t>Calculus</a:t>
            </a:r>
            <a:endParaRPr lang="zh-CN" altLang="en-US" dirty="0"/>
          </a:p>
        </p:txBody>
      </p:sp>
      <p:pic>
        <p:nvPicPr>
          <p:cNvPr id="6" name="内容占位符 5">
            <a:extLst>
              <a:ext uri="{FF2B5EF4-FFF2-40B4-BE49-F238E27FC236}">
                <a16:creationId xmlns:a16="http://schemas.microsoft.com/office/drawing/2014/main" id="{8C18D620-BA77-F8BB-4DD0-6BAE79A351C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85782" y="2041729"/>
            <a:ext cx="4368252" cy="1387271"/>
          </a:xfrm>
        </p:spPr>
      </p:pic>
      <p:pic>
        <p:nvPicPr>
          <p:cNvPr id="8" name="图片 7">
            <a:extLst>
              <a:ext uri="{FF2B5EF4-FFF2-40B4-BE49-F238E27FC236}">
                <a16:creationId xmlns:a16="http://schemas.microsoft.com/office/drawing/2014/main" id="{7FC41BAF-BDD7-9F6C-4C46-03A5600993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3318" y="3996204"/>
            <a:ext cx="4330716" cy="1325562"/>
          </a:xfrm>
          <a:prstGeom prst="rect">
            <a:avLst/>
          </a:prstGeom>
        </p:spPr>
      </p:pic>
      <p:pic>
        <p:nvPicPr>
          <p:cNvPr id="10" name="图片 9">
            <a:extLst>
              <a:ext uri="{FF2B5EF4-FFF2-40B4-BE49-F238E27FC236}">
                <a16:creationId xmlns:a16="http://schemas.microsoft.com/office/drawing/2014/main" id="{9068EFA2-4DDA-75BD-8C7C-29EB07CF40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25605" y="1983207"/>
            <a:ext cx="4498970" cy="1445793"/>
          </a:xfrm>
          <a:prstGeom prst="rect">
            <a:avLst/>
          </a:prstGeom>
        </p:spPr>
      </p:pic>
      <p:pic>
        <p:nvPicPr>
          <p:cNvPr id="12" name="图片 11">
            <a:extLst>
              <a:ext uri="{FF2B5EF4-FFF2-40B4-BE49-F238E27FC236}">
                <a16:creationId xmlns:a16="http://schemas.microsoft.com/office/drawing/2014/main" id="{37423854-222F-73F7-5C98-30AB898224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25605" y="3905349"/>
            <a:ext cx="4554931" cy="1456758"/>
          </a:xfrm>
          <a:prstGeom prst="rect">
            <a:avLst/>
          </a:prstGeom>
        </p:spPr>
      </p:pic>
      <p:pic>
        <p:nvPicPr>
          <p:cNvPr id="13" name="图片 12">
            <a:extLst>
              <a:ext uri="{FF2B5EF4-FFF2-40B4-BE49-F238E27FC236}">
                <a16:creationId xmlns:a16="http://schemas.microsoft.com/office/drawing/2014/main" id="{7A15818A-91F5-D62B-ACC6-FD481684E3E4}"/>
              </a:ext>
            </a:extLst>
          </p:cNvPr>
          <p:cNvPicPr>
            <a:picLocks noChangeAspect="1"/>
          </p:cNvPicPr>
          <p:nvPr/>
        </p:nvPicPr>
        <p:blipFill>
          <a:blip r:embed="rId7"/>
          <a:stretch>
            <a:fillRect/>
          </a:stretch>
        </p:blipFill>
        <p:spPr>
          <a:xfrm>
            <a:off x="9047719" y="148953"/>
            <a:ext cx="2935761" cy="1064053"/>
          </a:xfrm>
          <a:prstGeom prst="rect">
            <a:avLst/>
          </a:prstGeom>
        </p:spPr>
      </p:pic>
      <p:sp>
        <p:nvSpPr>
          <p:cNvPr id="14" name="文本框 13">
            <a:extLst>
              <a:ext uri="{FF2B5EF4-FFF2-40B4-BE49-F238E27FC236}">
                <a16:creationId xmlns:a16="http://schemas.microsoft.com/office/drawing/2014/main" id="{1C4EC819-A53A-3159-25FD-F93618C39881}"/>
              </a:ext>
            </a:extLst>
          </p:cNvPr>
          <p:cNvSpPr txBox="1"/>
          <p:nvPr/>
        </p:nvSpPr>
        <p:spPr>
          <a:xfrm>
            <a:off x="2245767" y="1658847"/>
            <a:ext cx="3027800" cy="369332"/>
          </a:xfrm>
          <a:prstGeom prst="rect">
            <a:avLst/>
          </a:prstGeom>
          <a:noFill/>
        </p:spPr>
        <p:txBody>
          <a:bodyPr wrap="square" rtlCol="0">
            <a:spAutoFit/>
          </a:bodyPr>
          <a:lstStyle/>
          <a:p>
            <a:r>
              <a:rPr lang="en-US" altLang="zh-CN" dirty="0"/>
              <a:t>ibuprofen dental pain</a:t>
            </a:r>
            <a:endParaRPr lang="zh-CN" altLang="en-US" dirty="0"/>
          </a:p>
        </p:txBody>
      </p:sp>
      <p:sp>
        <p:nvSpPr>
          <p:cNvPr id="15" name="文本框 14">
            <a:extLst>
              <a:ext uri="{FF2B5EF4-FFF2-40B4-BE49-F238E27FC236}">
                <a16:creationId xmlns:a16="http://schemas.microsoft.com/office/drawing/2014/main" id="{B875CA01-01DD-82C2-CB34-00C7215F6FA6}"/>
              </a:ext>
            </a:extLst>
          </p:cNvPr>
          <p:cNvSpPr txBox="1"/>
          <p:nvPr/>
        </p:nvSpPr>
        <p:spPr>
          <a:xfrm>
            <a:off x="2179929" y="3627215"/>
            <a:ext cx="2933395" cy="369332"/>
          </a:xfrm>
          <a:prstGeom prst="rect">
            <a:avLst/>
          </a:prstGeom>
          <a:noFill/>
        </p:spPr>
        <p:txBody>
          <a:bodyPr wrap="square" rtlCol="0">
            <a:spAutoFit/>
          </a:bodyPr>
          <a:lstStyle/>
          <a:p>
            <a:r>
              <a:rPr lang="en-US" altLang="zh-CN" dirty="0"/>
              <a:t>ibuprofen of antipyretic</a:t>
            </a:r>
            <a:endParaRPr lang="zh-CN" altLang="en-US" dirty="0"/>
          </a:p>
        </p:txBody>
      </p:sp>
      <p:sp>
        <p:nvSpPr>
          <p:cNvPr id="17" name="文本框 16">
            <a:extLst>
              <a:ext uri="{FF2B5EF4-FFF2-40B4-BE49-F238E27FC236}">
                <a16:creationId xmlns:a16="http://schemas.microsoft.com/office/drawing/2014/main" id="{2AFE5790-D940-22D8-3E46-B9DC76B1D124}"/>
              </a:ext>
            </a:extLst>
          </p:cNvPr>
          <p:cNvSpPr txBox="1"/>
          <p:nvPr/>
        </p:nvSpPr>
        <p:spPr>
          <a:xfrm>
            <a:off x="7933335" y="1471019"/>
            <a:ext cx="6122822" cy="369332"/>
          </a:xfrm>
          <a:prstGeom prst="rect">
            <a:avLst/>
          </a:prstGeom>
          <a:noFill/>
        </p:spPr>
        <p:txBody>
          <a:bodyPr wrap="square">
            <a:spAutoFit/>
          </a:bodyPr>
          <a:lstStyle/>
          <a:p>
            <a:r>
              <a:rPr lang="en-US" altLang="zh-CN" dirty="0"/>
              <a:t>P</a:t>
            </a:r>
            <a:r>
              <a:rPr lang="zh-CN" altLang="en-US" dirty="0"/>
              <a:t>enicillin </a:t>
            </a:r>
            <a:r>
              <a:rPr lang="en-US" altLang="zh-CN" dirty="0"/>
              <a:t>G</a:t>
            </a:r>
            <a:endParaRPr lang="zh-CN" altLang="en-US" dirty="0"/>
          </a:p>
        </p:txBody>
      </p:sp>
      <p:sp>
        <p:nvSpPr>
          <p:cNvPr id="18" name="文本框 17">
            <a:extLst>
              <a:ext uri="{FF2B5EF4-FFF2-40B4-BE49-F238E27FC236}">
                <a16:creationId xmlns:a16="http://schemas.microsoft.com/office/drawing/2014/main" id="{0A9B57E5-B82A-AD30-97D7-B8776218B011}"/>
              </a:ext>
            </a:extLst>
          </p:cNvPr>
          <p:cNvSpPr txBox="1"/>
          <p:nvPr/>
        </p:nvSpPr>
        <p:spPr>
          <a:xfrm>
            <a:off x="7933335" y="3608927"/>
            <a:ext cx="1731365" cy="369332"/>
          </a:xfrm>
          <a:prstGeom prst="rect">
            <a:avLst/>
          </a:prstGeom>
          <a:noFill/>
        </p:spPr>
        <p:txBody>
          <a:bodyPr wrap="square" rtlCol="0">
            <a:spAutoFit/>
          </a:bodyPr>
          <a:lstStyle/>
          <a:p>
            <a:r>
              <a:rPr lang="en-US" altLang="zh-CN" dirty="0"/>
              <a:t>diazepam</a:t>
            </a:r>
            <a:endParaRPr lang="zh-CN" altLang="en-US" dirty="0"/>
          </a:p>
        </p:txBody>
      </p:sp>
    </p:spTree>
    <p:extLst>
      <p:ext uri="{BB962C8B-B14F-4D97-AF65-F5344CB8AC3E}">
        <p14:creationId xmlns:p14="http://schemas.microsoft.com/office/powerpoint/2010/main" val="718356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9A852042-EDC3-A0F8-8932-ACB8B1D205B5}"/>
              </a:ext>
            </a:extLst>
          </p:cNvPr>
          <p:cNvPicPr>
            <a:picLocks noChangeAspect="1"/>
          </p:cNvPicPr>
          <p:nvPr/>
        </p:nvPicPr>
        <p:blipFill>
          <a:blip r:embed="rId3"/>
          <a:stretch>
            <a:fillRect/>
          </a:stretch>
        </p:blipFill>
        <p:spPr>
          <a:xfrm rot="10800000">
            <a:off x="0" y="0"/>
            <a:ext cx="1553859" cy="1765749"/>
          </a:xfrm>
          <a:prstGeom prst="rect">
            <a:avLst/>
          </a:prstGeom>
        </p:spPr>
      </p:pic>
      <p:sp>
        <p:nvSpPr>
          <p:cNvPr id="2" name="标题 1">
            <a:extLst>
              <a:ext uri="{FF2B5EF4-FFF2-40B4-BE49-F238E27FC236}">
                <a16:creationId xmlns:a16="http://schemas.microsoft.com/office/drawing/2014/main" id="{D17FCDC1-C535-DD7A-D494-5D869D4B4A6B}"/>
              </a:ext>
            </a:extLst>
          </p:cNvPr>
          <p:cNvSpPr>
            <a:spLocks noGrp="1"/>
          </p:cNvSpPr>
          <p:nvPr>
            <p:ph type="title"/>
          </p:nvPr>
        </p:nvSpPr>
        <p:spPr>
          <a:xfrm>
            <a:off x="1200912" y="278748"/>
            <a:ext cx="10515600" cy="1325563"/>
          </a:xfrm>
        </p:spPr>
        <p:txBody>
          <a:bodyPr/>
          <a:lstStyle/>
          <a:p>
            <a:r>
              <a:rPr lang="en-US" altLang="zh-CN" dirty="0">
                <a:latin typeface="Times New Roman" panose="02020603050405020304" pitchFamily="18" charset="0"/>
                <a:cs typeface="Times New Roman" panose="02020603050405020304" pitchFamily="18" charset="0"/>
              </a:rPr>
              <a:t>Chemistry</a:t>
            </a:r>
            <a:endParaRPr lang="zh-CN" altLang="en-US" dirty="0">
              <a:latin typeface="Times New Roman" panose="02020603050405020304" pitchFamily="18" charset="0"/>
              <a:cs typeface="Times New Roman" panose="02020603050405020304" pitchFamily="18" charset="0"/>
            </a:endParaRPr>
          </a:p>
        </p:txBody>
      </p:sp>
      <p:sp>
        <p:nvSpPr>
          <p:cNvPr id="7" name="文本框 6">
            <a:extLst>
              <a:ext uri="{FF2B5EF4-FFF2-40B4-BE49-F238E27FC236}">
                <a16:creationId xmlns:a16="http://schemas.microsoft.com/office/drawing/2014/main" id="{43A17A90-6940-6547-49E7-222C5C765F2B}"/>
              </a:ext>
            </a:extLst>
          </p:cNvPr>
          <p:cNvSpPr txBox="1"/>
          <p:nvPr/>
        </p:nvSpPr>
        <p:spPr>
          <a:xfrm>
            <a:off x="615195" y="1831837"/>
            <a:ext cx="3718139" cy="1015663"/>
          </a:xfrm>
          <a:prstGeom prst="rect">
            <a:avLst/>
          </a:prstGeom>
          <a:noFill/>
        </p:spPr>
        <p:txBody>
          <a:bodyPr wrap="square" rtlCol="0">
            <a:spAutoFit/>
          </a:bodyPr>
          <a:lstStyle/>
          <a:p>
            <a:r>
              <a:rPr lang="en-US" altLang="zh-CN" sz="2000" dirty="0"/>
              <a:t>Penicillin: bacteria infection</a:t>
            </a:r>
          </a:p>
          <a:p>
            <a:r>
              <a:rPr lang="en-US" altLang="zh-CN" sz="2000" dirty="0"/>
              <a:t>Ibuprofen: common cold</a:t>
            </a:r>
          </a:p>
          <a:p>
            <a:r>
              <a:rPr lang="en-US" altLang="zh-CN" sz="2000" dirty="0"/>
              <a:t>Diazepam: insomniac </a:t>
            </a:r>
            <a:endParaRPr lang="zh-CN" altLang="zh-CN" sz="2000" dirty="0"/>
          </a:p>
        </p:txBody>
      </p:sp>
      <p:sp>
        <p:nvSpPr>
          <p:cNvPr id="4" name="文本框 3">
            <a:extLst>
              <a:ext uri="{FF2B5EF4-FFF2-40B4-BE49-F238E27FC236}">
                <a16:creationId xmlns:a16="http://schemas.microsoft.com/office/drawing/2014/main" id="{682EE403-EB3D-8FE7-93D2-CDDCC13F8043}"/>
              </a:ext>
            </a:extLst>
          </p:cNvPr>
          <p:cNvSpPr txBox="1"/>
          <p:nvPr/>
        </p:nvSpPr>
        <p:spPr>
          <a:xfrm>
            <a:off x="4556339" y="130090"/>
            <a:ext cx="7020466" cy="6463308"/>
          </a:xfrm>
          <a:prstGeom prst="rect">
            <a:avLst/>
          </a:prstGeom>
          <a:noFill/>
        </p:spPr>
        <p:txBody>
          <a:bodyPr wrap="square" rtlCol="0">
            <a:spAutoFit/>
          </a:bodyPr>
          <a:lstStyle/>
          <a:p>
            <a:r>
              <a:rPr lang="zh-CN" altLang="en-US" dirty="0"/>
              <a:t>细菌感染和</a:t>
            </a:r>
            <a:r>
              <a:rPr lang="en-US" altLang="zh-CN" dirty="0"/>
              <a:t>penicillin</a:t>
            </a:r>
            <a:r>
              <a:rPr lang="zh-CN" altLang="en-US" dirty="0"/>
              <a:t>：</a:t>
            </a:r>
            <a:endParaRPr lang="en-US" altLang="zh-CN" dirty="0"/>
          </a:p>
          <a:p>
            <a:r>
              <a:rPr lang="zh-CN" altLang="en-US" dirty="0"/>
              <a:t>病理：细菌侵染宿主细胞，攻击免疫系统，产出毒性。</a:t>
            </a:r>
            <a:endParaRPr lang="en-US" altLang="zh-CN" dirty="0"/>
          </a:p>
          <a:p>
            <a:r>
              <a:rPr lang="zh-CN" altLang="zh-CN" dirty="0"/>
              <a:t>药物机理</a:t>
            </a:r>
            <a:r>
              <a:rPr lang="en-US" altLang="zh-CN" dirty="0"/>
              <a:t>: </a:t>
            </a:r>
            <a:r>
              <a:rPr lang="zh-CN" altLang="zh-CN" dirty="0"/>
              <a:t>结合</a:t>
            </a:r>
            <a:r>
              <a:rPr lang="en-US" altLang="zh-CN" dirty="0" err="1"/>
              <a:t>pbp</a:t>
            </a:r>
            <a:r>
              <a:rPr lang="zh-CN" altLang="zh-CN" dirty="0"/>
              <a:t>，一个可以合成细胞壁（</a:t>
            </a:r>
            <a:r>
              <a:rPr lang="en-US" altLang="zh-CN" dirty="0"/>
              <a:t>peptidoglycan</a:t>
            </a:r>
            <a:r>
              <a:rPr lang="zh-CN" altLang="zh-CN" dirty="0"/>
              <a:t>）的酶，结合它会破坏细菌细胞壁导致细菌死亡。</a:t>
            </a:r>
          </a:p>
          <a:p>
            <a:r>
              <a:rPr lang="zh-CN" altLang="en-US" dirty="0"/>
              <a:t>耐药性危害：</a:t>
            </a:r>
            <a:r>
              <a:rPr lang="zh-CN" altLang="zh-CN" dirty="0"/>
              <a:t>盘尼西林耐药时盘尼西林和细菌结合能力下降</a:t>
            </a:r>
            <a:endParaRPr lang="en-US" altLang="zh-CN" dirty="0"/>
          </a:p>
          <a:p>
            <a:endParaRPr lang="en-US" altLang="zh-CN" dirty="0"/>
          </a:p>
          <a:p>
            <a:r>
              <a:rPr lang="zh-CN" altLang="en-US" dirty="0"/>
              <a:t>感冒和布洛芬：</a:t>
            </a:r>
            <a:endParaRPr lang="en-US" altLang="zh-CN" dirty="0"/>
          </a:p>
          <a:p>
            <a:r>
              <a:rPr lang="zh-CN" altLang="en-US" dirty="0"/>
              <a:t>病理：病毒感染呼吸道，带来咳嗽，嗓子痛等症状。</a:t>
            </a:r>
            <a:endParaRPr lang="en-US" altLang="zh-CN" dirty="0"/>
          </a:p>
          <a:p>
            <a:r>
              <a:rPr lang="zh-CN" altLang="zh-CN" dirty="0"/>
              <a:t>药物机理</a:t>
            </a:r>
            <a:r>
              <a:rPr lang="en-US" altLang="zh-CN" dirty="0"/>
              <a:t>:</a:t>
            </a:r>
            <a:r>
              <a:rPr lang="zh-CN" altLang="zh-CN" dirty="0"/>
              <a:t>通过 可逆性抑制</a:t>
            </a:r>
            <a:r>
              <a:rPr lang="en-US" altLang="zh-CN" dirty="0"/>
              <a:t> COX-2 </a:t>
            </a:r>
            <a:r>
              <a:rPr lang="zh-CN" altLang="zh-CN" dirty="0"/>
              <a:t>的活性，阻止花生四烯酸转化为前列腺素。前列腺素是炎症、发热、疼痛反应的主要介质</a:t>
            </a:r>
            <a:endParaRPr lang="en-US" altLang="zh-CN" dirty="0"/>
          </a:p>
          <a:p>
            <a:r>
              <a:rPr lang="zh-CN" altLang="en-US" dirty="0"/>
              <a:t>耐药性危害：</a:t>
            </a:r>
            <a:r>
              <a:rPr lang="en-US" altLang="zh-CN" dirty="0"/>
              <a:t>off target</a:t>
            </a:r>
            <a:r>
              <a:rPr lang="zh-CN" altLang="en-US" dirty="0"/>
              <a:t>结合</a:t>
            </a:r>
            <a:r>
              <a:rPr lang="en-US" altLang="zh-CN" dirty="0"/>
              <a:t>COX1</a:t>
            </a:r>
            <a:r>
              <a:rPr lang="zh-CN" altLang="en-US" dirty="0"/>
              <a:t>。</a:t>
            </a:r>
            <a:r>
              <a:rPr lang="en-US" altLang="zh-CN" dirty="0"/>
              <a:t>COX2</a:t>
            </a:r>
            <a:r>
              <a:rPr lang="zh-CN" altLang="zh-CN" dirty="0"/>
              <a:t>在炎症时大量表达，介导疼痛、发热，但是</a:t>
            </a:r>
            <a:r>
              <a:rPr lang="en-US" altLang="zh-CN" dirty="0"/>
              <a:t>COX1</a:t>
            </a:r>
            <a:r>
              <a:rPr lang="zh-CN" altLang="zh-CN" dirty="0"/>
              <a:t>作为一种酶有保护胃壁、防止溃疡的作用。如果和</a:t>
            </a:r>
            <a:r>
              <a:rPr lang="en-US" altLang="zh-CN" dirty="0"/>
              <a:t>COX1</a:t>
            </a:r>
            <a:r>
              <a:rPr lang="zh-CN" altLang="zh-CN" dirty="0"/>
              <a:t>结合可能会损伤胃黏膜。布洛芬对</a:t>
            </a:r>
            <a:r>
              <a:rPr lang="en-US" altLang="zh-CN" dirty="0"/>
              <a:t>COX1</a:t>
            </a:r>
            <a:r>
              <a:rPr lang="zh-CN" altLang="zh-CN" dirty="0"/>
              <a:t>和</a:t>
            </a:r>
            <a:r>
              <a:rPr lang="en-US" altLang="zh-CN" dirty="0"/>
              <a:t>COX2</a:t>
            </a:r>
            <a:r>
              <a:rPr lang="zh-CN" altLang="zh-CN" dirty="0"/>
              <a:t>的</a:t>
            </a:r>
            <a:r>
              <a:rPr lang="en-US" altLang="zh-CN" dirty="0"/>
              <a:t>interaction</a:t>
            </a:r>
            <a:r>
              <a:rPr lang="zh-CN" altLang="zh-CN" dirty="0"/>
              <a:t>相似，结合强度相似（</a:t>
            </a:r>
            <a:r>
              <a:rPr lang="en-US" altLang="zh-CN" dirty="0"/>
              <a:t>binding affinity</a:t>
            </a:r>
            <a:r>
              <a:rPr lang="zh-CN" altLang="zh-CN" dirty="0"/>
              <a:t>）</a:t>
            </a:r>
            <a:r>
              <a:rPr lang="zh-CN" altLang="en-US" dirty="0"/>
              <a:t>，所以过度使用时布洛芬会去和结构类似，结合强度类似的</a:t>
            </a:r>
            <a:r>
              <a:rPr lang="en-US" altLang="zh-CN" dirty="0"/>
              <a:t>COX1</a:t>
            </a:r>
            <a:r>
              <a:rPr lang="zh-CN" altLang="en-US" dirty="0"/>
              <a:t>结合</a:t>
            </a:r>
            <a:endParaRPr lang="en-US" altLang="zh-CN" dirty="0"/>
          </a:p>
          <a:p>
            <a:endParaRPr lang="en-US" altLang="zh-CN" dirty="0"/>
          </a:p>
          <a:p>
            <a:r>
              <a:rPr lang="zh-CN" altLang="en-US" dirty="0"/>
              <a:t>细菌感染和</a:t>
            </a:r>
            <a:r>
              <a:rPr lang="en-US" altLang="zh-CN" dirty="0"/>
              <a:t>penicillin</a:t>
            </a:r>
            <a:r>
              <a:rPr lang="zh-CN" altLang="en-US" dirty="0"/>
              <a:t>：</a:t>
            </a:r>
            <a:endParaRPr lang="en-US" altLang="zh-CN" dirty="0"/>
          </a:p>
          <a:p>
            <a:r>
              <a:rPr lang="zh-CN" altLang="en-US" dirty="0"/>
              <a:t>病理：</a:t>
            </a:r>
            <a:r>
              <a:rPr lang="zh-CN" altLang="zh-CN" dirty="0">
                <a:latin typeface="Arial" panose="020B0604020202020204" pitchFamily="34" charset="0"/>
              </a:rPr>
              <a:t>中枢神经系统的过度觉醒、生物节律的紊乱，以及压力和焦虑等心理因素。长期失眠可能会导致大脑代谢和内分泌功能的改变。</a:t>
            </a:r>
          </a:p>
          <a:p>
            <a:r>
              <a:rPr lang="zh-CN" altLang="en-US" dirty="0"/>
              <a:t>药物机理：</a:t>
            </a:r>
            <a:r>
              <a:rPr lang="zh-CN" altLang="zh-CN" dirty="0"/>
              <a:t>激活</a:t>
            </a:r>
            <a:r>
              <a:rPr lang="en-US" altLang="zh-CN" dirty="0"/>
              <a:t>GABAA</a:t>
            </a:r>
            <a:r>
              <a:rPr lang="zh-CN" altLang="zh-CN" dirty="0"/>
              <a:t>受体，增强氯离子通过的频率，膜电位超极化（</a:t>
            </a:r>
            <a:r>
              <a:rPr lang="en-US" altLang="zh-CN" dirty="0"/>
              <a:t>hyperpolarization</a:t>
            </a:r>
            <a:r>
              <a:rPr lang="zh-CN" altLang="zh-CN" dirty="0"/>
              <a:t>），抑制</a:t>
            </a:r>
            <a:r>
              <a:rPr lang="en-US" altLang="zh-CN" dirty="0"/>
              <a:t>action potential</a:t>
            </a:r>
            <a:r>
              <a:rPr lang="zh-CN" altLang="zh-CN" dirty="0"/>
              <a:t>的信号传导</a:t>
            </a:r>
            <a:endParaRPr lang="en-US" altLang="zh-CN" dirty="0"/>
          </a:p>
          <a:p>
            <a:r>
              <a:rPr lang="zh-CN" altLang="en-US" dirty="0"/>
              <a:t>耐药性危害：</a:t>
            </a:r>
            <a:r>
              <a:rPr lang="en-US" altLang="zh-CN" dirty="0"/>
              <a:t>off target</a:t>
            </a:r>
            <a:r>
              <a:rPr lang="zh-CN" altLang="en-US" dirty="0"/>
              <a:t>结合</a:t>
            </a:r>
            <a:r>
              <a:rPr lang="en-US" altLang="zh-CN" dirty="0"/>
              <a:t>GABAA alpha5,</a:t>
            </a:r>
            <a:r>
              <a:rPr lang="zh-CN" altLang="en-US" dirty="0"/>
              <a:t> </a:t>
            </a:r>
            <a:r>
              <a:rPr lang="en-US" altLang="zh-CN" dirty="0"/>
              <a:t>5</a:t>
            </a:r>
            <a:r>
              <a:rPr lang="zh-CN" altLang="en-US" dirty="0"/>
              <a:t>亚型主要分布在海马体，参与认知与记忆功能</a:t>
            </a:r>
            <a:endParaRPr lang="en-US" altLang="zh-CN" dirty="0"/>
          </a:p>
        </p:txBody>
      </p:sp>
      <p:sp>
        <p:nvSpPr>
          <p:cNvPr id="5" name="文本框 4">
            <a:extLst>
              <a:ext uri="{FF2B5EF4-FFF2-40B4-BE49-F238E27FC236}">
                <a16:creationId xmlns:a16="http://schemas.microsoft.com/office/drawing/2014/main" id="{5C74A3C1-5D19-1AEC-3E1C-2C7B3DEA43AC}"/>
              </a:ext>
            </a:extLst>
          </p:cNvPr>
          <p:cNvSpPr txBox="1"/>
          <p:nvPr/>
        </p:nvSpPr>
        <p:spPr>
          <a:xfrm>
            <a:off x="618227" y="3302552"/>
            <a:ext cx="3280913" cy="2585323"/>
          </a:xfrm>
          <a:prstGeom prst="rect">
            <a:avLst/>
          </a:prstGeom>
          <a:noFill/>
        </p:spPr>
        <p:txBody>
          <a:bodyPr wrap="square" rtlCol="0">
            <a:spAutoFit/>
          </a:bodyPr>
          <a:lstStyle/>
          <a:p>
            <a:r>
              <a:rPr lang="zh-CN" altLang="en-US" dirty="0"/>
              <a:t>我们用</a:t>
            </a:r>
            <a:r>
              <a:rPr lang="en-US" altLang="zh-CN" dirty="0"/>
              <a:t>binding affinity(ΔG)</a:t>
            </a:r>
            <a:r>
              <a:rPr lang="zh-CN" altLang="en-US" dirty="0"/>
              <a:t>代表结合强度，结合强度越强药效越好。</a:t>
            </a:r>
            <a:endParaRPr lang="en-US" altLang="zh-CN" dirty="0"/>
          </a:p>
          <a:p>
            <a:r>
              <a:rPr lang="zh-CN" altLang="en-US" dirty="0"/>
              <a:t>现在研究的药物如果过度使用主要有两种危害。一个是产生耐药性，使得结合强度变低。另一个是</a:t>
            </a:r>
            <a:r>
              <a:rPr lang="en-US" altLang="zh-CN" dirty="0"/>
              <a:t>off-target effect</a:t>
            </a:r>
            <a:r>
              <a:rPr lang="zh-CN" altLang="en-US" dirty="0"/>
              <a:t>，代表药物和不是理想的靶点结合，可能抑制别的机理产生副作用。</a:t>
            </a:r>
          </a:p>
        </p:txBody>
      </p:sp>
    </p:spTree>
    <p:extLst>
      <p:ext uri="{BB962C8B-B14F-4D97-AF65-F5344CB8AC3E}">
        <p14:creationId xmlns:p14="http://schemas.microsoft.com/office/powerpoint/2010/main" val="2057547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81E09D-A069-70A4-D133-70F50C2CC3A3}"/>
              </a:ext>
            </a:extLst>
          </p:cNvPr>
          <p:cNvSpPr>
            <a:spLocks noGrp="1"/>
          </p:cNvSpPr>
          <p:nvPr>
            <p:ph type="title"/>
          </p:nvPr>
        </p:nvSpPr>
        <p:spPr>
          <a:xfrm>
            <a:off x="838200" y="496888"/>
            <a:ext cx="10515600" cy="1325563"/>
          </a:xfrm>
        </p:spPr>
        <p:txBody>
          <a:bodyPr/>
          <a:lstStyle/>
          <a:p>
            <a:r>
              <a:rPr lang="en-US" altLang="zh-CN" dirty="0">
                <a:latin typeface="Times New Roman" panose="02020603050405020304" pitchFamily="18" charset="0"/>
                <a:cs typeface="Times New Roman" panose="02020603050405020304" pitchFamily="18" charset="0"/>
              </a:rPr>
              <a:t>Reference</a:t>
            </a:r>
            <a:endParaRPr lang="zh-CN" altLang="en-US" dirty="0">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B7B4E045-1F7E-A8A5-D0D1-FE71AB9350AA}"/>
              </a:ext>
            </a:extLst>
          </p:cNvPr>
          <p:cNvSpPr>
            <a:spLocks noGrp="1"/>
          </p:cNvSpPr>
          <p:nvPr>
            <p:ph idx="1"/>
          </p:nvPr>
        </p:nvSpPr>
        <p:spPr>
          <a:xfrm>
            <a:off x="750418" y="1588364"/>
            <a:ext cx="10515600" cy="4351338"/>
          </a:xfrm>
        </p:spPr>
        <p:txBody>
          <a:bodyPr vert="horz" lIns="91440" tIns="45720" rIns="91440" bIns="45720" rtlCol="0">
            <a:noAutofit/>
          </a:bodyPr>
          <a:lstStyle/>
          <a:p>
            <a:pPr algn="just">
              <a:buNone/>
            </a:pP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[1] Shrank, William H et al. “Waste in the US Health Care System: Estimated Costs and Potential for Savings.” JAMA vol. 322,15 (2019): 1501-1509. doi:10.1001/jama.2019.13978</a:t>
            </a:r>
            <a:endParaRPr lang="zh-CN" altLang="zh-CN" sz="1200" kern="100" dirty="0">
              <a:latin typeface="等线" panose="02010600030101010101" pitchFamily="2" charset="-122"/>
              <a:ea typeface="等线" panose="02010600030101010101" pitchFamily="2" charset="-122"/>
              <a:cs typeface="Times New Roman" panose="02020603050405020304" pitchFamily="18" charset="0"/>
            </a:endParaRPr>
          </a:p>
          <a:p>
            <a:pPr algn="just">
              <a:buNone/>
            </a:pP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[2] Brownlee, Shannon et al. “Evidence for overuse of medical services around the world.” Lancet (London, England) vol. 390,10090 (2017): 156-168. doi:10.1016/S0140-6736(16)32585-5</a:t>
            </a:r>
            <a:endParaRPr lang="zh-CN" altLang="zh-CN" sz="1200" kern="100" dirty="0">
              <a:latin typeface="等线" panose="02010600030101010101" pitchFamily="2" charset="-122"/>
              <a:ea typeface="等线" panose="02010600030101010101" pitchFamily="2" charset="-122"/>
              <a:cs typeface="Times New Roman" panose="02020603050405020304" pitchFamily="18" charset="0"/>
            </a:endParaRPr>
          </a:p>
          <a:p>
            <a:pPr algn="just">
              <a:buNone/>
            </a:pP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[3] Boris Polanco, Ana </a:t>
            </a:r>
            <a:r>
              <a:rPr lang="en-US" altLang="zh-CN" sz="1200" kern="100" dirty="0" err="1">
                <a:latin typeface="等线" panose="02010600030101010101" pitchFamily="2" charset="-122"/>
                <a:ea typeface="等线" panose="02010600030101010101" pitchFamily="2" charset="-122"/>
                <a:cs typeface="Times New Roman" panose="02020603050405020304" pitchFamily="18" charset="0"/>
              </a:rPr>
              <a:t>Oña</a:t>
            </a: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 Armin </a:t>
            </a:r>
            <a:r>
              <a:rPr lang="en-US" altLang="zh-CN" sz="1200" kern="100" dirty="0" err="1">
                <a:latin typeface="等线" panose="02010600030101010101" pitchFamily="2" charset="-122"/>
                <a:ea typeface="等线" panose="02010600030101010101" pitchFamily="2" charset="-122"/>
                <a:cs typeface="Times New Roman" panose="02020603050405020304" pitchFamily="18" charset="0"/>
              </a:rPr>
              <a:t>Gemperli</a:t>
            </a: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 Diana Pacheco Barzallo, Excess healthcare utilization and costs linked to chronic conditions: a comparative study of nine European countries, European Journal of Public Health, Volume 35, Issue 2, April 2025, Pages 216–227, </a:t>
            </a:r>
          </a:p>
          <a:p>
            <a:pPr algn="just">
              <a:buNone/>
            </a:pP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[4] Explaining Marginal Benefits to Patients, When “Marginal” Means Additional but Not Necessarily Small Free Thomas J. </a:t>
            </a:r>
            <a:r>
              <a:rPr lang="en-US" altLang="zh-CN" sz="1200" kern="100" dirty="0" err="1">
                <a:latin typeface="等线" panose="02010600030101010101" pitchFamily="2" charset="-122"/>
                <a:ea typeface="等线" panose="02010600030101010101" pitchFamily="2" charset="-122"/>
                <a:cs typeface="Times New Roman" panose="02020603050405020304" pitchFamily="18" charset="0"/>
              </a:rPr>
              <a:t>SmithCorresponding</a:t>
            </a: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 Author; Bruce E. Hillner</a:t>
            </a:r>
          </a:p>
          <a:p>
            <a:pPr algn="just">
              <a:buNone/>
            </a:pP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[5] Bar-Tal, Y., </a:t>
            </a:r>
            <a:r>
              <a:rPr lang="en-US" altLang="zh-CN" sz="1200" kern="100" dirty="0" err="1">
                <a:latin typeface="等线" panose="02010600030101010101" pitchFamily="2" charset="-122"/>
                <a:ea typeface="等线" panose="02010600030101010101" pitchFamily="2" charset="-122"/>
                <a:cs typeface="Times New Roman" panose="02020603050405020304" pitchFamily="18" charset="0"/>
              </a:rPr>
              <a:t>Brycz</a:t>
            </a: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 H., </a:t>
            </a:r>
            <a:r>
              <a:rPr lang="en-US" altLang="zh-CN" sz="1200" kern="100" dirty="0" err="1">
                <a:latin typeface="等线" panose="02010600030101010101" pitchFamily="2" charset="-122"/>
                <a:ea typeface="等线" panose="02010600030101010101" pitchFamily="2" charset="-122"/>
                <a:cs typeface="Times New Roman" panose="02020603050405020304" pitchFamily="18" charset="0"/>
              </a:rPr>
              <a:t>Dolinska</a:t>
            </a: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 B., &amp; Dolinski, D. (2019). When saying that you are biased means that you are accurate? The moderating effect of cognitive structuring on the relationship between metacognitive self and confirmation bias use. Current Psychology, 38, 1706-1712. </a:t>
            </a:r>
            <a:endParaRPr lang="zh-CN" altLang="zh-CN" sz="1200" kern="100" dirty="0">
              <a:latin typeface="等线" panose="02010600030101010101" pitchFamily="2" charset="-122"/>
              <a:ea typeface="等线" panose="02010600030101010101" pitchFamily="2" charset="-122"/>
              <a:cs typeface="Times New Roman" panose="02020603050405020304" pitchFamily="18" charset="0"/>
            </a:endParaRPr>
          </a:p>
          <a:p>
            <a:pPr algn="just">
              <a:buNone/>
            </a:pP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[6] </a:t>
            </a:r>
            <a:r>
              <a:rPr lang="en-US" altLang="zh-CN" sz="1200" kern="100" dirty="0" err="1">
                <a:latin typeface="等线" panose="02010600030101010101" pitchFamily="2" charset="-122"/>
                <a:ea typeface="等线" panose="02010600030101010101" pitchFamily="2" charset="-122"/>
                <a:cs typeface="Times New Roman" panose="02020603050405020304" pitchFamily="18" charset="0"/>
              </a:rPr>
              <a:t>Bettinghaus</a:t>
            </a: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 E., Miller, G., &amp; </a:t>
            </a:r>
            <a:r>
              <a:rPr lang="en-US" altLang="zh-CN" sz="1200" kern="100" dirty="0" err="1">
                <a:latin typeface="等线" panose="02010600030101010101" pitchFamily="2" charset="-122"/>
                <a:ea typeface="等线" panose="02010600030101010101" pitchFamily="2" charset="-122"/>
                <a:cs typeface="Times New Roman" panose="02020603050405020304" pitchFamily="18" charset="0"/>
              </a:rPr>
              <a:t>Steinfatt</a:t>
            </a: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 T. (1970). Source evaluation, syllogistic content, and judgments of logical validity by high- and low-dogmatic persons. Journal of Personality and Social Psychology, 16(2), 238-244. </a:t>
            </a:r>
          </a:p>
          <a:p>
            <a:pPr algn="just">
              <a:buNone/>
            </a:pP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a:t>
            </a:r>
            <a:r>
              <a:rPr lang="en-US" altLang="zh-CN" sz="1200" kern="100">
                <a:latin typeface="等线" panose="02010600030101010101" pitchFamily="2" charset="-122"/>
                <a:ea typeface="等线" panose="02010600030101010101" pitchFamily="2" charset="-122"/>
                <a:cs typeface="Times New Roman" panose="02020603050405020304" pitchFamily="18" charset="0"/>
              </a:rPr>
              <a:t>7] Boucher</a:t>
            </a: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 L. M. (2014). Individual differences influence the degree of source expertise bias in syllogistic reasoning [Master's thesis, Carleton University]. Carleton University.  </a:t>
            </a:r>
          </a:p>
          <a:p>
            <a:pPr algn="just">
              <a:buNone/>
            </a:pP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[8] Soni, Jyoti, Sristi Sinha, and Rajesh Pandey. "Understanding Bacterial Pathogenicity: A Closer Look at the Journey of Harmful Microbes." Frontiers in Microbiology, vol. 15, 2024, </a:t>
            </a:r>
          </a:p>
          <a:p>
            <a:pPr algn="just">
              <a:buNone/>
            </a:pP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[9] Hartman, B. J., and A. Tomasz. "Low-affinity Penicillin-binding Protein Associated with Beta-lactam Resistance in Staphylococcus aureus." Journal of Bacteriology, vol. 158, no. 2, 1984, pp. 513–516.</a:t>
            </a:r>
          </a:p>
          <a:p>
            <a:pPr algn="just">
              <a:buNone/>
            </a:pP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[10] Kumar, Gaurav, et al. “Penicillin Binding Proteins and </a:t>
            </a:r>
            <a:r>
              <a:rPr lang="el-GR" altLang="zh-CN" sz="1200" kern="100" dirty="0">
                <a:latin typeface="等线" panose="02010600030101010101" pitchFamily="2" charset="-122"/>
                <a:ea typeface="等线" panose="02010600030101010101" pitchFamily="2" charset="-122"/>
                <a:cs typeface="Times New Roman" panose="02020603050405020304" pitchFamily="18" charset="0"/>
              </a:rPr>
              <a:t>β-</a:t>
            </a: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Lactamases of Mycobacterium tuberculosis: Reexamination of the Historical Paradigm.” </a:t>
            </a:r>
            <a:r>
              <a:rPr lang="en-US" altLang="zh-CN" sz="1200" kern="100" dirty="0" err="1">
                <a:latin typeface="等线" panose="02010600030101010101" pitchFamily="2" charset="-122"/>
                <a:ea typeface="等线" panose="02010600030101010101" pitchFamily="2" charset="-122"/>
                <a:cs typeface="Times New Roman" panose="02020603050405020304" pitchFamily="18" charset="0"/>
              </a:rPr>
              <a:t>mSphere</a:t>
            </a:r>
            <a:r>
              <a:rPr lang="en-US" altLang="zh-CN" sz="1200" kern="100" dirty="0">
                <a:latin typeface="等线" panose="02010600030101010101" pitchFamily="2" charset="-122"/>
                <a:ea typeface="等线" panose="02010600030101010101" pitchFamily="2" charset="-122"/>
                <a:cs typeface="Times New Roman" panose="02020603050405020304" pitchFamily="18" charset="0"/>
              </a:rPr>
              <a:t>, vol. 7, no. 1, 2022, e0003922,</a:t>
            </a:r>
            <a:endParaRPr lang="zh-CN" altLang="zh-CN" sz="1200" kern="100" dirty="0">
              <a:latin typeface="等线" panose="02010600030101010101" pitchFamily="2" charset="-122"/>
              <a:ea typeface="等线" panose="02010600030101010101" pitchFamily="2" charset="-122"/>
              <a:cs typeface="Times New Roman" panose="02020603050405020304" pitchFamily="18" charset="0"/>
            </a:endParaRPr>
          </a:p>
          <a:p>
            <a:pPr algn="just">
              <a:buNone/>
            </a:pPr>
            <a:endParaRPr lang="en-US" altLang="zh-CN" sz="1050" kern="100" dirty="0">
              <a:latin typeface="等线" panose="02010600030101010101" pitchFamily="2" charset="-122"/>
              <a:ea typeface="等线" panose="02010600030101010101" pitchFamily="2" charset="-122"/>
              <a:cs typeface="Times New Roman" panose="02020603050405020304" pitchFamily="18" charset="0"/>
            </a:endParaRPr>
          </a:p>
          <a:p>
            <a:pPr algn="just">
              <a:buNone/>
            </a:pPr>
            <a:endParaRPr lang="zh-CN" altLang="en-US" sz="1050" kern="100" dirty="0">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798522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566D2E-01AB-75D8-9E90-A8840A91D037}"/>
              </a:ext>
            </a:extLst>
          </p:cNvPr>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Reference</a:t>
            </a:r>
            <a:endParaRPr lang="zh-CN" altLang="en-US" dirty="0">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20023F12-F487-5C69-02DE-35BE16DB7E3B}"/>
              </a:ext>
            </a:extLst>
          </p:cNvPr>
          <p:cNvSpPr>
            <a:spLocks noGrp="1"/>
          </p:cNvSpPr>
          <p:nvPr>
            <p:ph idx="1"/>
          </p:nvPr>
        </p:nvSpPr>
        <p:spPr>
          <a:xfrm>
            <a:off x="838199" y="1554963"/>
            <a:ext cx="11151413" cy="5182336"/>
          </a:xfrm>
        </p:spPr>
        <p:txBody>
          <a:bodyPr>
            <a:normAutofit/>
          </a:bodyPr>
          <a:lstStyle/>
          <a:p>
            <a:pPr algn="just">
              <a:buNone/>
            </a:pPr>
            <a:r>
              <a:rPr lang="en-US" altLang="zh-CN" sz="1000" kern="100" dirty="0">
                <a:latin typeface="等线" panose="02010600030101010101" pitchFamily="2" charset="-122"/>
                <a:cs typeface="Times New Roman" panose="02020603050405020304" pitchFamily="18" charset="0"/>
              </a:rPr>
              <a:t>[11] Lai, Christopher K.C., et al. “Overcoming the Rising Incidence and Evolving Mechanisms of Antibiotic Resistance by Novel Drug Delivery Approaches – An Overview.” Advanced Drug Delivery Reviews, vol. 181, 2022, 114078, ISSN 0169-409X, </a:t>
            </a:r>
          </a:p>
          <a:p>
            <a:pPr algn="just">
              <a:buNone/>
            </a:pPr>
            <a:r>
              <a:rPr lang="en-US" altLang="zh-CN" sz="1000" kern="100" dirty="0">
                <a:latin typeface="等线" panose="02010600030101010101" pitchFamily="2" charset="-122"/>
                <a:cs typeface="Times New Roman" panose="02020603050405020304" pitchFamily="18" charset="0"/>
              </a:rPr>
              <a:t>[12] Katz, Sophie. "Common Cold." MSD Manual Professional Edition, 2024. Accessed 4 June 2025.</a:t>
            </a:r>
          </a:p>
          <a:p>
            <a:pPr algn="just">
              <a:buNone/>
            </a:pPr>
            <a:r>
              <a:rPr lang="en-US" altLang="zh-CN" sz="1000" kern="100" dirty="0">
                <a:latin typeface="等线" panose="02010600030101010101" pitchFamily="2" charset="-122"/>
                <a:cs typeface="Times New Roman" panose="02020603050405020304" pitchFamily="18" charset="0"/>
              </a:rPr>
              <a:t>[13] </a:t>
            </a:r>
            <a:r>
              <a:rPr lang="en-US" altLang="zh-CN" sz="1000" kern="100" dirty="0" err="1">
                <a:latin typeface="等线" panose="02010600030101010101" pitchFamily="2" charset="-122"/>
                <a:cs typeface="Times New Roman" panose="02020603050405020304" pitchFamily="18" charset="0"/>
              </a:rPr>
              <a:t>Möhler</a:t>
            </a:r>
            <a:r>
              <a:rPr lang="en-US" altLang="zh-CN" sz="1000" kern="100" dirty="0">
                <a:latin typeface="等线" panose="02010600030101010101" pitchFamily="2" charset="-122"/>
                <a:cs typeface="Times New Roman" panose="02020603050405020304" pitchFamily="18" charset="0"/>
              </a:rPr>
              <a:t>, Hanns. “The GABA System in Anxiety and Depression and Its Therapeutic Potential.” Neuropharmacology, vol. 62, no. 1, 2012, pp. 42-53, </a:t>
            </a:r>
          </a:p>
          <a:p>
            <a:pPr algn="just">
              <a:buNone/>
            </a:pPr>
            <a:r>
              <a:rPr lang="en-US" altLang="zh-CN" sz="1000" kern="100" dirty="0">
                <a:latin typeface="等线" panose="02010600030101010101" pitchFamily="2" charset="-122"/>
                <a:cs typeface="Times New Roman" panose="02020603050405020304" pitchFamily="18" charset="0"/>
              </a:rPr>
              <a:t>[14] Rudolph, Uwe, and Frédéric </a:t>
            </a:r>
            <a:r>
              <a:rPr lang="en-US" altLang="zh-CN" sz="1000" kern="100" dirty="0" err="1">
                <a:latin typeface="等线" panose="02010600030101010101" pitchFamily="2" charset="-122"/>
                <a:cs typeface="Times New Roman" panose="02020603050405020304" pitchFamily="18" charset="0"/>
              </a:rPr>
              <a:t>Knoflach</a:t>
            </a:r>
            <a:r>
              <a:rPr lang="en-US" altLang="zh-CN" sz="1000" kern="100" dirty="0">
                <a:latin typeface="等线" panose="02010600030101010101" pitchFamily="2" charset="-122"/>
                <a:cs typeface="Times New Roman" panose="02020603050405020304" pitchFamily="18" charset="0"/>
              </a:rPr>
              <a:t>. “Beyond Classical Benzodiazepines: Novel Therapeutic Potential of GABAA Receptor Subtypes.” Nature Reviews Drug Discovery, vol. 10, no. 9, 2011, pp. 685–697</a:t>
            </a:r>
          </a:p>
          <a:p>
            <a:pPr algn="just">
              <a:buNone/>
            </a:pPr>
            <a:r>
              <a:rPr lang="en-US" altLang="zh-CN" sz="1000" kern="100" dirty="0">
                <a:latin typeface="等线" panose="02010600030101010101" pitchFamily="2" charset="-122"/>
                <a:cs typeface="Times New Roman" panose="02020603050405020304" pitchFamily="18" charset="0"/>
              </a:rPr>
              <a:t>[15] Schroeder, Steven A., and William Frist. "Phasing Out Fee-for-Service Payment." New England Journal of Medicine, vol. 368, no. 21, 2013, pp. 2029–2032. Massachusetts Medical Society,</a:t>
            </a:r>
          </a:p>
          <a:p>
            <a:pPr algn="just">
              <a:buNone/>
            </a:pPr>
            <a:r>
              <a:rPr lang="en-US" altLang="zh-CN" sz="1000" kern="100" dirty="0">
                <a:latin typeface="等线" panose="02010600030101010101" pitchFamily="2" charset="-122"/>
                <a:cs typeface="Times New Roman" panose="02020603050405020304" pitchFamily="18" charset="0"/>
              </a:rPr>
              <a:t>[16] Wallace, Lorraine S. “A View of Health Care Around the World.” Annals of Family Medicine, vol. 11, no. 1, 2013, p. 84.</a:t>
            </a:r>
          </a:p>
          <a:p>
            <a:pPr algn="just">
              <a:buNone/>
            </a:pPr>
            <a:r>
              <a:rPr lang="en-US" altLang="zh-CN" sz="1000" kern="100" dirty="0">
                <a:latin typeface="等线" panose="02010600030101010101" pitchFamily="2" charset="-122"/>
                <a:cs typeface="Times New Roman" panose="02020603050405020304" pitchFamily="18" charset="0"/>
              </a:rPr>
              <a:t>[17] Vera Whole Health. “Global Healthcare: 4 Major National Models and How They Work.” Vera Whole Health, 10 Sept. 2020.</a:t>
            </a:r>
          </a:p>
          <a:p>
            <a:pPr algn="just">
              <a:buNone/>
            </a:pPr>
            <a:r>
              <a:rPr lang="en-US" altLang="zh-CN" sz="1000" kern="100" dirty="0">
                <a:latin typeface="等线" panose="02010600030101010101" pitchFamily="2" charset="-122"/>
                <a:cs typeface="Times New Roman" panose="02020603050405020304" pitchFamily="18" charset="0"/>
              </a:rPr>
              <a:t>[18] Saini, Vikas, et al. “Addressing Overuse and Underuse Around the World.” Lancet, vol. 390, no. 10090, 2017, pp. 105–107</a:t>
            </a:r>
          </a:p>
          <a:p>
            <a:pPr algn="just">
              <a:buNone/>
            </a:pPr>
            <a:r>
              <a:rPr lang="en-US" altLang="zh-CN" sz="1000" kern="100" dirty="0">
                <a:latin typeface="等线" panose="02010600030101010101" pitchFamily="2" charset="-122"/>
                <a:cs typeface="Times New Roman" panose="02020603050405020304" pitchFamily="18" charset="0"/>
              </a:rPr>
              <a:t>[19] </a:t>
            </a:r>
            <a:r>
              <a:rPr lang="en-US" altLang="zh-CN" sz="1000" kern="100" dirty="0" err="1">
                <a:latin typeface="等线" panose="02010600030101010101" pitchFamily="2" charset="-122"/>
                <a:cs typeface="Times New Roman" panose="02020603050405020304" pitchFamily="18" charset="0"/>
              </a:rPr>
              <a:t>Kozuń-Cieślak</a:t>
            </a:r>
            <a:r>
              <a:rPr lang="en-US" altLang="zh-CN" sz="1000" kern="100" dirty="0">
                <a:latin typeface="等线" panose="02010600030101010101" pitchFamily="2" charset="-122"/>
                <a:cs typeface="Times New Roman" panose="02020603050405020304" pitchFamily="18" charset="0"/>
              </a:rPr>
              <a:t>, Grażyna, and Pavel </a:t>
            </a:r>
            <a:r>
              <a:rPr lang="en-US" altLang="zh-CN" sz="1000" kern="100" dirty="0" err="1">
                <a:latin typeface="等线" panose="02010600030101010101" pitchFamily="2" charset="-122"/>
                <a:cs typeface="Times New Roman" panose="02020603050405020304" pitchFamily="18" charset="0"/>
              </a:rPr>
              <a:t>Zdrazil</a:t>
            </a:r>
            <a:r>
              <a:rPr lang="en-US" altLang="zh-CN" sz="1000" kern="100" dirty="0">
                <a:latin typeface="等线" panose="02010600030101010101" pitchFamily="2" charset="-122"/>
                <a:cs typeface="Times New Roman" panose="02020603050405020304" pitchFamily="18" charset="0"/>
              </a:rPr>
              <a:t>. “Efficiency of Healthcare Systems in the European Union States – Who Performs Better – </a:t>
            </a:r>
            <a:r>
              <a:rPr lang="en-US" altLang="zh-CN" sz="1000" kern="100" dirty="0" err="1">
                <a:latin typeface="等线" panose="02010600030101010101" pitchFamily="2" charset="-122"/>
                <a:cs typeface="Times New Roman" panose="02020603050405020304" pitchFamily="18" charset="0"/>
              </a:rPr>
              <a:t>Bismarckians</a:t>
            </a:r>
            <a:r>
              <a:rPr lang="en-US" altLang="zh-CN" sz="1000" kern="100" dirty="0">
                <a:latin typeface="等线" panose="02010600030101010101" pitchFamily="2" charset="-122"/>
                <a:cs typeface="Times New Roman" panose="02020603050405020304" pitchFamily="18" charset="0"/>
              </a:rPr>
              <a:t> or </a:t>
            </a:r>
            <a:r>
              <a:rPr lang="en-US" altLang="zh-CN" sz="1000" kern="100" dirty="0" err="1">
                <a:latin typeface="等线" panose="02010600030101010101" pitchFamily="2" charset="-122"/>
                <a:cs typeface="Times New Roman" panose="02020603050405020304" pitchFamily="18" charset="0"/>
              </a:rPr>
              <a:t>Beveridgeans</a:t>
            </a:r>
            <a:r>
              <a:rPr lang="en-US" altLang="zh-CN" sz="1000" kern="100" dirty="0">
                <a:latin typeface="等线" panose="02010600030101010101" pitchFamily="2" charset="-122"/>
                <a:cs typeface="Times New Roman" panose="02020603050405020304" pitchFamily="18" charset="0"/>
              </a:rPr>
              <a:t>?” European Research Studies Journal, vol. 24, special issue 4, 2021, pp. 397–411.</a:t>
            </a:r>
          </a:p>
          <a:p>
            <a:pPr algn="just">
              <a:buNone/>
            </a:pPr>
            <a:r>
              <a:rPr lang="en-US" altLang="zh-CN" sz="1000" kern="100" dirty="0">
                <a:latin typeface="等线" panose="02010600030101010101" pitchFamily="2" charset="-122"/>
                <a:cs typeface="Times New Roman" panose="02020603050405020304" pitchFamily="18" charset="0"/>
              </a:rPr>
              <a:t>[20] Zhang, Yi, et al. “When More is Less: What Explains the Overuse of Health Care Services in China?” Social Science &amp; Medicine, vol. 232, 2019, pp. 17–24</a:t>
            </a:r>
          </a:p>
          <a:p>
            <a:pPr algn="just">
              <a:buNone/>
            </a:pPr>
            <a:r>
              <a:rPr lang="en-US" altLang="zh-CN" sz="1000" kern="100" dirty="0">
                <a:latin typeface="等线" panose="02010600030101010101" pitchFamily="2" charset="-122"/>
                <a:cs typeface="Times New Roman" panose="02020603050405020304" pitchFamily="18" charset="0"/>
              </a:rPr>
              <a:t>[21] Yip, Winnie Chi-Man, et al. “Early Appraisal of China's Huge and Complex Health-care Reforms.” The Lancet</a:t>
            </a:r>
          </a:p>
          <a:p>
            <a:pPr algn="just">
              <a:lnSpc>
                <a:spcPct val="100000"/>
              </a:lnSpc>
              <a:buNone/>
            </a:pPr>
            <a:r>
              <a:rPr lang="en-US" altLang="zh-CN" sz="1000" kern="100" dirty="0">
                <a:latin typeface="等线" panose="02010600030101010101" pitchFamily="2" charset="-122"/>
                <a:cs typeface="Times New Roman" panose="02020603050405020304" pitchFamily="18" charset="0"/>
              </a:rPr>
              <a:t>[22]</a:t>
            </a:r>
            <a:r>
              <a:rPr lang="en-US" altLang="zh-CN" sz="1000" dirty="0"/>
              <a:t> </a:t>
            </a:r>
            <a:r>
              <a:rPr lang="en-US" altLang="zh-CN" sz="1000" dirty="0" err="1"/>
              <a:t>Trocóniz</a:t>
            </a:r>
            <a:r>
              <a:rPr lang="en-US" altLang="zh-CN" sz="1000" dirty="0"/>
              <a:t>, I.F., Armenteros, S., </a:t>
            </a:r>
            <a:r>
              <a:rPr lang="en-US" altLang="zh-CN" sz="1000" dirty="0" err="1"/>
              <a:t>Planelles</a:t>
            </a:r>
            <a:r>
              <a:rPr lang="en-US" altLang="zh-CN" sz="1000" dirty="0"/>
              <a:t>, M.V. </a:t>
            </a:r>
            <a:r>
              <a:rPr lang="en-US" altLang="zh-CN" sz="1000" i="1" dirty="0"/>
              <a:t>et al.</a:t>
            </a:r>
            <a:r>
              <a:rPr lang="en-US" altLang="zh-CN" sz="1000" dirty="0"/>
              <a:t> Pharmacokinetic-Pharmacodynamic Modelling of the Antipyretic Effect of Two Oral Formulations of Ibuprofen. </a:t>
            </a:r>
            <a:r>
              <a:rPr lang="en-US" altLang="zh-CN" sz="1000" i="1" dirty="0"/>
              <a:t>Clin </a:t>
            </a:r>
            <a:r>
              <a:rPr lang="en-US" altLang="zh-CN" sz="1000" i="1" dirty="0" err="1"/>
              <a:t>Pharmacokinet</a:t>
            </a:r>
            <a:r>
              <a:rPr lang="en-US" altLang="zh-CN" sz="1000" dirty="0"/>
              <a:t> </a:t>
            </a:r>
            <a:r>
              <a:rPr lang="en-US" altLang="zh-CN" sz="1000" b="1" dirty="0"/>
              <a:t>38</a:t>
            </a:r>
            <a:r>
              <a:rPr lang="en-US" altLang="zh-CN" sz="1000" dirty="0"/>
              <a:t>, </a:t>
            </a:r>
            <a:r>
              <a:rPr lang="en-US" altLang="zh-CN" sz="1000" kern="100" dirty="0">
                <a:latin typeface="等线" panose="02010600030101010101" pitchFamily="2" charset="-122"/>
                <a:cs typeface="Times New Roman" panose="02020603050405020304" pitchFamily="18" charset="0"/>
              </a:rPr>
              <a:t>505–518 (2000). https://doi.org/10.2165/00003088-200038060-00004</a:t>
            </a:r>
          </a:p>
          <a:p>
            <a:pPr algn="just">
              <a:lnSpc>
                <a:spcPct val="100000"/>
              </a:lnSpc>
              <a:buNone/>
            </a:pPr>
            <a:r>
              <a:rPr lang="en-US" altLang="zh-CN" sz="1000" kern="100" dirty="0">
                <a:latin typeface="等线" panose="02010600030101010101" pitchFamily="2" charset="-122"/>
                <a:cs typeface="Times New Roman" panose="02020603050405020304" pitchFamily="18" charset="0"/>
              </a:rPr>
              <a:t>[23] </a:t>
            </a:r>
            <a:r>
              <a:rPr lang="en-US" altLang="zh-CN" sz="1000" kern="100" dirty="0" err="1">
                <a:latin typeface="等线" panose="02010600030101010101" pitchFamily="2" charset="-122"/>
                <a:cs typeface="Times New Roman" panose="02020603050405020304" pitchFamily="18" charset="0"/>
              </a:rPr>
              <a:t>Moghadamnia</a:t>
            </a:r>
            <a:r>
              <a:rPr lang="en-US" altLang="zh-CN" sz="1000" kern="100" dirty="0">
                <a:latin typeface="等线" panose="02010600030101010101" pitchFamily="2" charset="-122"/>
                <a:cs typeface="Times New Roman" panose="02020603050405020304" pitchFamily="18" charset="0"/>
              </a:rPr>
              <a:t>, Yasaman et al. “New formulation of ibuprofen on absorption-rate: A comparative bioavailability study in healthy volunteers.” Caspian journal of internal medicine vol. 10,2 (2019): 150-155. doi:10.22088/cjim.10.2.150 </a:t>
            </a:r>
            <a:endParaRPr lang="zh-CN" altLang="zh-CN" sz="1000" kern="100" dirty="0">
              <a:latin typeface="等线" panose="02010600030101010101" pitchFamily="2" charset="-122"/>
              <a:cs typeface="Times New Roman" panose="02020603050405020304" pitchFamily="18" charset="0"/>
            </a:endParaRPr>
          </a:p>
          <a:p>
            <a:pPr algn="just">
              <a:buNone/>
            </a:pPr>
            <a:r>
              <a:rPr lang="en-US" altLang="zh-CN" sz="1000" kern="100" dirty="0">
                <a:latin typeface="等线" panose="02010600030101010101" pitchFamily="2" charset="-122"/>
                <a:cs typeface="Times New Roman" panose="02020603050405020304" pitchFamily="18" charset="0"/>
              </a:rPr>
              <a:t>[24] </a:t>
            </a:r>
            <a:r>
              <a:rPr lang="en-US" altLang="zh-CN" sz="1000" kern="100" dirty="0" err="1">
                <a:latin typeface="等线" panose="02010600030101010101" pitchFamily="2" charset="-122"/>
                <a:cs typeface="Times New Roman" panose="02020603050405020304" pitchFamily="18" charset="0"/>
              </a:rPr>
              <a:t>Dewland</a:t>
            </a:r>
            <a:r>
              <a:rPr lang="en-US" altLang="zh-CN" sz="1000" kern="100" dirty="0">
                <a:latin typeface="等线" panose="02010600030101010101" pitchFamily="2" charset="-122"/>
                <a:cs typeface="Times New Roman" panose="02020603050405020304" pitchFamily="18" charset="0"/>
              </a:rPr>
              <a:t>, Peter M et al. “Bioavailability of ibuprofen following oral administration of standard ibuprofen, sodium ibuprofen or ibuprofen acid incorporating poloxamer in healthy volunteers.” BMC clinical pharmacology vol. 9 19. 4 Dec. 2009</a:t>
            </a:r>
          </a:p>
          <a:p>
            <a:pPr algn="just">
              <a:buNone/>
            </a:pPr>
            <a:r>
              <a:rPr lang="en-US" altLang="zh-CN" sz="1000" kern="100" dirty="0">
                <a:latin typeface="等线" panose="02010600030101010101" pitchFamily="2" charset="-122"/>
                <a:cs typeface="Times New Roman" panose="02020603050405020304" pitchFamily="18" charset="0"/>
              </a:rPr>
              <a:t>[25] </a:t>
            </a:r>
            <a:r>
              <a:rPr lang="en-US" altLang="zh-CN" sz="1000" kern="100" dirty="0" err="1">
                <a:latin typeface="等线" panose="02010600030101010101" pitchFamily="2" charset="-122"/>
                <a:cs typeface="Times New Roman" panose="02020603050405020304" pitchFamily="18" charset="0"/>
              </a:rPr>
              <a:t>Hattrem</a:t>
            </a:r>
            <a:r>
              <a:rPr lang="en-US" altLang="zh-CN" sz="1000" kern="100" dirty="0">
                <a:latin typeface="等线" panose="02010600030101010101" pitchFamily="2" charset="-122"/>
                <a:cs typeface="Times New Roman" panose="02020603050405020304" pitchFamily="18" charset="0"/>
              </a:rPr>
              <a:t>, Magnus N et al. “The Relative Bioavailability of Ibuprofen After Administration With a Novel Soft Chewable Drug Formulation.” Clinical pharmacology in drug development vol. 7,2 (2018): 168-176. doi:10.1002/cpdd.357</a:t>
            </a:r>
            <a:endParaRPr lang="zh-CN" altLang="zh-CN" sz="1000" kern="100" dirty="0">
              <a:latin typeface="等线" panose="02010600030101010101" pitchFamily="2" charset="-122"/>
              <a:cs typeface="Times New Roman" panose="02020603050405020304" pitchFamily="18" charset="0"/>
            </a:endParaRPr>
          </a:p>
          <a:p>
            <a:pPr algn="just">
              <a:buNone/>
            </a:pPr>
            <a:endParaRPr lang="en-US" altLang="zh-CN" sz="1000" kern="100" dirty="0">
              <a:latin typeface="等线" panose="02010600030101010101" pitchFamily="2" charset="-122"/>
              <a:cs typeface="Times New Roman" panose="02020603050405020304" pitchFamily="18" charset="0"/>
            </a:endParaRPr>
          </a:p>
          <a:p>
            <a:pPr algn="just">
              <a:lnSpc>
                <a:spcPct val="100000"/>
              </a:lnSpc>
              <a:buNone/>
            </a:pPr>
            <a:endParaRPr lang="en-US" altLang="zh-CN" sz="1000" kern="100" dirty="0">
              <a:latin typeface="等线" panose="02010600030101010101" pitchFamily="2" charset="-122"/>
              <a:cs typeface="Times New Roman" panose="02020603050405020304" pitchFamily="18" charset="0"/>
            </a:endParaRPr>
          </a:p>
          <a:p>
            <a:endParaRPr lang="zh-CN" altLang="en-US" sz="1000" dirty="0"/>
          </a:p>
        </p:txBody>
      </p:sp>
    </p:spTree>
    <p:extLst>
      <p:ext uri="{BB962C8B-B14F-4D97-AF65-F5344CB8AC3E}">
        <p14:creationId xmlns:p14="http://schemas.microsoft.com/office/powerpoint/2010/main" val="45020193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2853</TotalTime>
  <Words>2788</Words>
  <Application>Microsoft Office PowerPoint</Application>
  <PresentationFormat>宽屏</PresentationFormat>
  <Paragraphs>154</Paragraphs>
  <Slides>14</Slides>
  <Notes>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14</vt:i4>
      </vt:variant>
    </vt:vector>
  </HeadingPairs>
  <TitlesOfParts>
    <vt:vector size="23" baseType="lpstr">
      <vt:lpstr>等线</vt:lpstr>
      <vt:lpstr>等线</vt:lpstr>
      <vt:lpstr>等线 Light</vt:lpstr>
      <vt:lpstr>华文楷体</vt:lpstr>
      <vt:lpstr>Arial</vt:lpstr>
      <vt:lpstr>Calibri</vt:lpstr>
      <vt:lpstr>Times New Roman</vt:lpstr>
      <vt:lpstr>Wingdings</vt:lpstr>
      <vt:lpstr>Office 主题​​</vt:lpstr>
      <vt:lpstr>Analysis based on Medical Overuse</vt:lpstr>
      <vt:lpstr>Subject</vt:lpstr>
      <vt:lpstr>Background: world-wide situation</vt:lpstr>
      <vt:lpstr>PowerPoint 演示文稿</vt:lpstr>
      <vt:lpstr>Proposal</vt:lpstr>
      <vt:lpstr>Outline</vt:lpstr>
      <vt:lpstr>Microeconomics</vt:lpstr>
      <vt:lpstr>Microeconomics</vt:lpstr>
      <vt:lpstr>Psychology: Placebo effect and Epistemic Authority</vt:lpstr>
      <vt:lpstr>Calculus: PKPD modeling and derivative</vt:lpstr>
      <vt:lpstr>Calculus</vt:lpstr>
      <vt:lpstr>Chemistry</vt:lpstr>
      <vt:lpstr>Reference</vt:lpstr>
      <vt:lpstr>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27 Amber Wang</dc:creator>
  <cp:lastModifiedBy>27 Amber Wang</cp:lastModifiedBy>
  <cp:revision>41</cp:revision>
  <dcterms:created xsi:type="dcterms:W3CDTF">2025-05-21T23:10:44Z</dcterms:created>
  <dcterms:modified xsi:type="dcterms:W3CDTF">2025-06-11T05:57:59Z</dcterms:modified>
</cp:coreProperties>
</file>